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  <p:sldMasterId id="2147483673" r:id="rId2"/>
  </p:sldMasterIdLst>
  <p:notesMasterIdLst>
    <p:notesMasterId r:id="rId5"/>
  </p:notesMasterIdLst>
  <p:sldIdLst>
    <p:sldId id="11134" r:id="rId3"/>
    <p:sldId id="11149" r:id="rId4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48" roundtripDataSignature="AMtx7mhzK9NvFIIRH6a6v2N18Taupl7zm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EC003703-EB38-438E-A16E-6FDF5A64B4C0}">
  <a:tblStyle styleId="{EC003703-EB38-438E-A16E-6FDF5A64B4C0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5E570277-5F0F-49C7-9D65-1934BB0C9EC4}" styleName="Table_1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47"/>
    <p:restoredTop sz="95494" autoAdjust="0"/>
  </p:normalViewPr>
  <p:slideViewPr>
    <p:cSldViewPr snapToGrid="0">
      <p:cViewPr varScale="1">
        <p:scale>
          <a:sx n="69" d="100"/>
          <a:sy n="69" d="100"/>
        </p:scale>
        <p:origin x="540" y="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51" Type="http://schemas.openxmlformats.org/officeDocument/2006/relationships/theme" Target="theme/theme1.xml"/><Relationship Id="rId3" Type="http://schemas.openxmlformats.org/officeDocument/2006/relationships/slide" Target="slides/slide1.xml"/><Relationship Id="rId50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49" Type="http://schemas.openxmlformats.org/officeDocument/2006/relationships/presProps" Target="presProps.xml"/><Relationship Id="rId52" Type="http://schemas.openxmlformats.org/officeDocument/2006/relationships/tableStyles" Target="tableStyles.xml"/><Relationship Id="rId4" Type="http://schemas.openxmlformats.org/officeDocument/2006/relationships/slide" Target="slides/slide2.xml"/><Relationship Id="rId48" Type="http://customschemas.google.com/relationships/presentationmetadata" Target="meta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12677781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空白" type="blank">
  <p:cSld name="BLANK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3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3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標題投影片" type="title">
  <p:cSld name="TITLE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34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60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34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8" name="Google Shape;28;p3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3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3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標題及物件">
  <p:cSld name="標題及物件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3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3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4" name="Google Shape;34;p3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3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3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章節標題" type="secHead">
  <p:cSld name="SECTION_HEADER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36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60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36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40" name="Google Shape;40;p3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3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3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兩項物件" type="twoObj">
  <p:cSld name="TWO_OBJECTS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3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3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37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7" name="Google Shape;47;p3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3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3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比對" type="twoTxTwoObj">
  <p:cSld name="TWO_OBJECTS_WITH_TEXT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38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38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3" name="Google Shape;53;p38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4" name="Google Shape;54;p38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5" name="Google Shape;55;p38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6" name="Google Shape;56;p3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3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3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只有標題" type="titleOnly">
  <p:cSld name="TITLE_ONLY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3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3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3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3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含標題的內容" type="objTx">
  <p:cSld name="OBJECT_WITH_CAPTION_TEXT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4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4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7" name="Google Shape;67;p4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8" name="Google Shape;68;p4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4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4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含標題的圖片" type="picTx">
  <p:cSld name="PICTURE_WITH_CAPTION_TEXT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4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4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74" name="Google Shape;74;p4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75" name="Google Shape;75;p4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4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4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標題及直排文字" type="vertTx">
  <p:cSld name="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4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4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4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4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4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直排標題及文字" type="vertTitleAndTx">
  <p:cSld name="VERTICAL_TITLE_AND_VERTICAL_TEXT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4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4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7" name="Google Shape;87;p4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4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4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空白" type="blank">
  <p:cSld name="BLANK"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7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7" name="Google Shape;167;p7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8" name="Google Shape;168;p7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>
            <a:alphaModFix/>
          </a:blip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" name="Google Shape;11;p2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" name="Google Shape;13;p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" name="Google Shape;14;p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7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61" name="Google Shape;161;p7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2" name="Google Shape;162;p7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63" name="Google Shape;163;p7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64" name="Google Shape;164;p7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74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矩形 97"/>
          <p:cNvSpPr/>
          <p:nvPr/>
        </p:nvSpPr>
        <p:spPr>
          <a:xfrm>
            <a:off x="7584850" y="588210"/>
            <a:ext cx="98366" cy="614773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TW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新細明體" panose="02020500000000000000" charset="-120"/>
              <a:cs typeface="+mn-cs"/>
            </a:endParaRPr>
          </a:p>
        </p:txBody>
      </p:sp>
      <p:graphicFrame>
        <p:nvGraphicFramePr>
          <p:cNvPr id="3" name="表格 2"/>
          <p:cNvGraphicFramePr>
            <a:graphicFrameLocks noGrp="1"/>
          </p:cNvGraphicFramePr>
          <p:nvPr/>
        </p:nvGraphicFramePr>
        <p:xfrm>
          <a:off x="916903" y="578847"/>
          <a:ext cx="10849714" cy="6166462"/>
        </p:xfrm>
        <a:graphic>
          <a:graphicData uri="http://schemas.openxmlformats.org/drawingml/2006/table">
            <a:tbl>
              <a:tblPr/>
              <a:tblGrid>
                <a:gridCol w="4135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91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791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1358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1358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1358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7912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1358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413584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413584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372226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379120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379120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379120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379120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379120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  <a:gridCol w="379120">
                  <a:extLst>
                    <a:ext uri="{9D8B030D-6E8A-4147-A177-3AD203B41FA5}">
                      <a16:colId xmlns:a16="http://schemas.microsoft.com/office/drawing/2014/main" val="20016"/>
                    </a:ext>
                  </a:extLst>
                </a:gridCol>
                <a:gridCol w="379120">
                  <a:extLst>
                    <a:ext uri="{9D8B030D-6E8A-4147-A177-3AD203B41FA5}">
                      <a16:colId xmlns:a16="http://schemas.microsoft.com/office/drawing/2014/main" val="20017"/>
                    </a:ext>
                  </a:extLst>
                </a:gridCol>
                <a:gridCol w="379120">
                  <a:extLst>
                    <a:ext uri="{9D8B030D-6E8A-4147-A177-3AD203B41FA5}">
                      <a16:colId xmlns:a16="http://schemas.microsoft.com/office/drawing/2014/main" val="20018"/>
                    </a:ext>
                  </a:extLst>
                </a:gridCol>
                <a:gridCol w="379120">
                  <a:extLst>
                    <a:ext uri="{9D8B030D-6E8A-4147-A177-3AD203B41FA5}">
                      <a16:colId xmlns:a16="http://schemas.microsoft.com/office/drawing/2014/main" val="20019"/>
                    </a:ext>
                  </a:extLst>
                </a:gridCol>
                <a:gridCol w="379120">
                  <a:extLst>
                    <a:ext uri="{9D8B030D-6E8A-4147-A177-3AD203B41FA5}">
                      <a16:colId xmlns:a16="http://schemas.microsoft.com/office/drawing/2014/main" val="20020"/>
                    </a:ext>
                  </a:extLst>
                </a:gridCol>
                <a:gridCol w="379120">
                  <a:extLst>
                    <a:ext uri="{9D8B030D-6E8A-4147-A177-3AD203B41FA5}">
                      <a16:colId xmlns:a16="http://schemas.microsoft.com/office/drawing/2014/main" val="20021"/>
                    </a:ext>
                  </a:extLst>
                </a:gridCol>
                <a:gridCol w="379120">
                  <a:extLst>
                    <a:ext uri="{9D8B030D-6E8A-4147-A177-3AD203B41FA5}">
                      <a16:colId xmlns:a16="http://schemas.microsoft.com/office/drawing/2014/main" val="20022"/>
                    </a:ext>
                  </a:extLst>
                </a:gridCol>
                <a:gridCol w="379120">
                  <a:extLst>
                    <a:ext uri="{9D8B030D-6E8A-4147-A177-3AD203B41FA5}">
                      <a16:colId xmlns:a16="http://schemas.microsoft.com/office/drawing/2014/main" val="20023"/>
                    </a:ext>
                  </a:extLst>
                </a:gridCol>
                <a:gridCol w="379120">
                  <a:extLst>
                    <a:ext uri="{9D8B030D-6E8A-4147-A177-3AD203B41FA5}">
                      <a16:colId xmlns:a16="http://schemas.microsoft.com/office/drawing/2014/main" val="20024"/>
                    </a:ext>
                  </a:extLst>
                </a:gridCol>
                <a:gridCol w="379120">
                  <a:extLst>
                    <a:ext uri="{9D8B030D-6E8A-4147-A177-3AD203B41FA5}">
                      <a16:colId xmlns:a16="http://schemas.microsoft.com/office/drawing/2014/main" val="20025"/>
                    </a:ext>
                  </a:extLst>
                </a:gridCol>
                <a:gridCol w="379120">
                  <a:extLst>
                    <a:ext uri="{9D8B030D-6E8A-4147-A177-3AD203B41FA5}">
                      <a16:colId xmlns:a16="http://schemas.microsoft.com/office/drawing/2014/main" val="20026"/>
                    </a:ext>
                  </a:extLst>
                </a:gridCol>
                <a:gridCol w="379120">
                  <a:extLst>
                    <a:ext uri="{9D8B030D-6E8A-4147-A177-3AD203B41FA5}">
                      <a16:colId xmlns:a16="http://schemas.microsoft.com/office/drawing/2014/main" val="20027"/>
                    </a:ext>
                  </a:extLst>
                </a:gridCol>
              </a:tblGrid>
              <a:tr h="23495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cs typeface="Calibri" panose="020F0502020204030204" pitchFamily="34" charset="0"/>
                        </a:rPr>
                        <a:t>50</a:t>
                      </a:r>
                    </a:p>
                  </a:txBody>
                  <a:tcPr marL="5011" marR="5011" marT="5011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cs typeface="Calibri" panose="020F0502020204030204" pitchFamily="34" charset="0"/>
                        </a:rPr>
                        <a:t>51</a:t>
                      </a:r>
                    </a:p>
                  </a:txBody>
                  <a:tcPr marL="5011" marR="5011" marT="5011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cs typeface="Calibri" panose="020F0502020204030204" pitchFamily="34" charset="0"/>
                        </a:rPr>
                        <a:t>52</a:t>
                      </a:r>
                    </a:p>
                  </a:txBody>
                  <a:tcPr marL="5011" marR="5011" marT="5011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cs typeface="Calibri" panose="020F0502020204030204" pitchFamily="34" charset="0"/>
                        </a:rPr>
                        <a:t>53</a:t>
                      </a:r>
                    </a:p>
                  </a:txBody>
                  <a:tcPr marL="5011" marR="5011" marT="5011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 marL="5011" marR="5011" marT="5011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cs typeface="Calibri" panose="020F0502020204030204" pitchFamily="34" charset="0"/>
                        </a:rPr>
                        <a:t>2</a:t>
                      </a:r>
                    </a:p>
                  </a:txBody>
                  <a:tcPr marL="5011" marR="5011" marT="5011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cs typeface="Calibri" panose="020F0502020204030204" pitchFamily="34" charset="0"/>
                        </a:rPr>
                        <a:t>3</a:t>
                      </a:r>
                    </a:p>
                  </a:txBody>
                  <a:tcPr marL="5011" marR="5011" marT="5011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cs typeface="Calibri" panose="020F0502020204030204" pitchFamily="34" charset="0"/>
                        </a:rPr>
                        <a:t>4</a:t>
                      </a:r>
                    </a:p>
                  </a:txBody>
                  <a:tcPr marL="5011" marR="5011" marT="5011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cs typeface="Calibri" panose="020F0502020204030204" pitchFamily="34" charset="0"/>
                        </a:rPr>
                        <a:t>5</a:t>
                      </a:r>
                    </a:p>
                  </a:txBody>
                  <a:tcPr marL="5011" marR="5011" marT="5011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cs typeface="Calibri" panose="020F0502020204030204" pitchFamily="34" charset="0"/>
                        </a:rPr>
                        <a:t>6</a:t>
                      </a:r>
                    </a:p>
                  </a:txBody>
                  <a:tcPr marL="5011" marR="5011" marT="5011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cs typeface="Calibri" panose="020F0502020204030204" pitchFamily="34" charset="0"/>
                        </a:rPr>
                        <a:t>7</a:t>
                      </a:r>
                    </a:p>
                  </a:txBody>
                  <a:tcPr marL="5011" marR="5011" marT="5011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cs typeface="Calibri" panose="020F0502020204030204" pitchFamily="34" charset="0"/>
                        </a:rPr>
                        <a:t>8</a:t>
                      </a:r>
                    </a:p>
                  </a:txBody>
                  <a:tcPr marL="5011" marR="5011" marT="5011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cs typeface="Calibri" panose="020F0502020204030204" pitchFamily="34" charset="0"/>
                        </a:rPr>
                        <a:t>9</a:t>
                      </a:r>
                    </a:p>
                  </a:txBody>
                  <a:tcPr marL="5011" marR="5011" marT="5011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cs typeface="Calibri" panose="020F0502020204030204" pitchFamily="34" charset="0"/>
                        </a:rPr>
                        <a:t>10</a:t>
                      </a:r>
                    </a:p>
                  </a:txBody>
                  <a:tcPr marL="5011" marR="5011" marT="5011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cs typeface="Calibri" panose="020F0502020204030204" pitchFamily="34" charset="0"/>
                        </a:rPr>
                        <a:t>11</a:t>
                      </a:r>
                    </a:p>
                  </a:txBody>
                  <a:tcPr marL="5011" marR="5011" marT="5011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cs typeface="Calibri" panose="020F0502020204030204" pitchFamily="34" charset="0"/>
                        </a:rPr>
                        <a:t>12</a:t>
                      </a:r>
                    </a:p>
                  </a:txBody>
                  <a:tcPr marL="5011" marR="5011" marT="5011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cs typeface="Calibri" panose="020F0502020204030204" pitchFamily="34" charset="0"/>
                        </a:rPr>
                        <a:t>13</a:t>
                      </a:r>
                    </a:p>
                  </a:txBody>
                  <a:tcPr marL="5011" marR="5011" marT="5011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cs typeface="Calibri" panose="020F0502020204030204" pitchFamily="34" charset="0"/>
                        </a:rPr>
                        <a:t>14</a:t>
                      </a:r>
                    </a:p>
                  </a:txBody>
                  <a:tcPr marL="5011" marR="5011" marT="5011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cs typeface="Calibri" panose="020F0502020204030204" pitchFamily="34" charset="0"/>
                        </a:rPr>
                        <a:t>15</a:t>
                      </a:r>
                    </a:p>
                  </a:txBody>
                  <a:tcPr marL="5011" marR="5011" marT="5011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cs typeface="Calibri" panose="020F0502020204030204" pitchFamily="34" charset="0"/>
                        </a:rPr>
                        <a:t>16</a:t>
                      </a:r>
                    </a:p>
                  </a:txBody>
                  <a:tcPr marL="5011" marR="5011" marT="5011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cs typeface="Calibri" panose="020F0502020204030204" pitchFamily="34" charset="0"/>
                        </a:rPr>
                        <a:t>17</a:t>
                      </a:r>
                    </a:p>
                  </a:txBody>
                  <a:tcPr marL="5011" marR="5011" marT="5011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cs typeface="Calibri" panose="020F0502020204030204" pitchFamily="34" charset="0"/>
                        </a:rPr>
                        <a:t>18</a:t>
                      </a:r>
                    </a:p>
                  </a:txBody>
                  <a:tcPr marL="5011" marR="5011" marT="5011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cs typeface="Calibri" panose="020F0502020204030204" pitchFamily="34" charset="0"/>
                        </a:rPr>
                        <a:t>19</a:t>
                      </a:r>
                    </a:p>
                  </a:txBody>
                  <a:tcPr marL="5011" marR="5011" marT="5011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cs typeface="Calibri" panose="020F0502020204030204" pitchFamily="34" charset="0"/>
                        </a:rPr>
                        <a:t>20</a:t>
                      </a:r>
                    </a:p>
                  </a:txBody>
                  <a:tcPr marL="5011" marR="5011" marT="5011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cs typeface="Calibri" panose="020F0502020204030204" pitchFamily="34" charset="0"/>
                        </a:rPr>
                        <a:t>21</a:t>
                      </a:r>
                    </a:p>
                  </a:txBody>
                  <a:tcPr marL="5011" marR="5011" marT="5011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cs typeface="Calibri" panose="020F0502020204030204" pitchFamily="34" charset="0"/>
                        </a:rPr>
                        <a:t>22</a:t>
                      </a:r>
                    </a:p>
                  </a:txBody>
                  <a:tcPr marL="5011" marR="5011" marT="5011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cs typeface="Calibri" panose="020F0502020204030204" pitchFamily="34" charset="0"/>
                        </a:rPr>
                        <a:t>23</a:t>
                      </a:r>
                    </a:p>
                  </a:txBody>
                  <a:tcPr marL="5011" marR="5011" marT="5011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cs typeface="Calibri" panose="020F0502020204030204" pitchFamily="34" charset="0"/>
                        </a:rPr>
                        <a:t>24</a:t>
                      </a:r>
                    </a:p>
                  </a:txBody>
                  <a:tcPr marL="5011" marR="5011" marT="5011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6127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cs typeface="Calibri" panose="020F0502020204030204" pitchFamily="34" charset="0"/>
                        </a:rPr>
                        <a:t>12/6</a:t>
                      </a:r>
                    </a:p>
                  </a:txBody>
                  <a:tcPr marL="5011" marR="5011" marT="5011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cs typeface="Calibri" panose="020F0502020204030204" pitchFamily="34" charset="0"/>
                        </a:rPr>
                        <a:t>12/13</a:t>
                      </a:r>
                    </a:p>
                  </a:txBody>
                  <a:tcPr marL="5011" marR="5011" marT="5011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cs typeface="Calibri" panose="020F0502020204030204" pitchFamily="34" charset="0"/>
                        </a:rPr>
                        <a:t>12/20</a:t>
                      </a:r>
                    </a:p>
                  </a:txBody>
                  <a:tcPr marL="5011" marR="5011" marT="5011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cs typeface="Calibri" panose="020F0502020204030204" pitchFamily="34" charset="0"/>
                        </a:rPr>
                        <a:t>12/27</a:t>
                      </a:r>
                    </a:p>
                  </a:txBody>
                  <a:tcPr marL="5011" marR="5011" marT="5011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cs typeface="Calibri" panose="020F0502020204030204" pitchFamily="34" charset="0"/>
                        </a:rPr>
                        <a:t>1/3’22</a:t>
                      </a:r>
                    </a:p>
                  </a:txBody>
                  <a:tcPr marL="5011" marR="5011" marT="5011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cs typeface="Calibri" panose="020F0502020204030204" pitchFamily="34" charset="0"/>
                        </a:rPr>
                        <a:t>1/10</a:t>
                      </a:r>
                    </a:p>
                  </a:txBody>
                  <a:tcPr marL="5011" marR="5011" marT="5011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cs typeface="Calibri" panose="020F0502020204030204" pitchFamily="34" charset="0"/>
                        </a:rPr>
                        <a:t>1/17</a:t>
                      </a:r>
                    </a:p>
                  </a:txBody>
                  <a:tcPr marL="5011" marR="5011" marT="5011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cs typeface="Calibri" panose="020F0502020204030204" pitchFamily="34" charset="0"/>
                        </a:rPr>
                        <a:t>1/24</a:t>
                      </a:r>
                    </a:p>
                  </a:txBody>
                  <a:tcPr marL="5011" marR="5011" marT="5011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cs typeface="Calibri" panose="020F0502020204030204" pitchFamily="34" charset="0"/>
                        </a:rPr>
                        <a:t>1/31</a:t>
                      </a:r>
                    </a:p>
                  </a:txBody>
                  <a:tcPr marL="5011" marR="5011" marT="5011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cs typeface="Calibri" panose="020F0502020204030204" pitchFamily="34" charset="0"/>
                        </a:rPr>
                        <a:t>2/7</a:t>
                      </a:r>
                    </a:p>
                  </a:txBody>
                  <a:tcPr marL="5011" marR="5011" marT="5011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cs typeface="Calibri" panose="020F0502020204030204" pitchFamily="34" charset="0"/>
                        </a:rPr>
                        <a:t>2/14</a:t>
                      </a:r>
                    </a:p>
                  </a:txBody>
                  <a:tcPr marL="5011" marR="5011" marT="5011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cs typeface="Calibri" panose="020F0502020204030204" pitchFamily="34" charset="0"/>
                        </a:rPr>
                        <a:t>2/21</a:t>
                      </a:r>
                    </a:p>
                  </a:txBody>
                  <a:tcPr marL="5011" marR="5011" marT="5011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cs typeface="Calibri" panose="020F0502020204030204" pitchFamily="34" charset="0"/>
                        </a:rPr>
                        <a:t>2/28</a:t>
                      </a:r>
                    </a:p>
                  </a:txBody>
                  <a:tcPr marL="5011" marR="5011" marT="5011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cs typeface="Calibri" panose="020F0502020204030204" pitchFamily="34" charset="0"/>
                        </a:rPr>
                        <a:t>3/7</a:t>
                      </a:r>
                    </a:p>
                  </a:txBody>
                  <a:tcPr marL="5011" marR="5011" marT="5011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cs typeface="Calibri" panose="020F0502020204030204" pitchFamily="34" charset="0"/>
                        </a:rPr>
                        <a:t>3/14</a:t>
                      </a:r>
                    </a:p>
                  </a:txBody>
                  <a:tcPr marL="5011" marR="5011" marT="5011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cs typeface="Calibri" panose="020F0502020204030204" pitchFamily="34" charset="0"/>
                        </a:rPr>
                        <a:t>3/21</a:t>
                      </a:r>
                    </a:p>
                  </a:txBody>
                  <a:tcPr marL="5011" marR="5011" marT="5011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cs typeface="Calibri" panose="020F0502020204030204" pitchFamily="34" charset="0"/>
                        </a:rPr>
                        <a:t>3/28</a:t>
                      </a:r>
                    </a:p>
                  </a:txBody>
                  <a:tcPr marL="5011" marR="5011" marT="5011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cs typeface="Calibri" panose="020F0502020204030204" pitchFamily="34" charset="0"/>
                        </a:rPr>
                        <a:t>4/4</a:t>
                      </a:r>
                    </a:p>
                  </a:txBody>
                  <a:tcPr marL="5011" marR="5011" marT="5011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cs typeface="Calibri" panose="020F0502020204030204" pitchFamily="34" charset="0"/>
                        </a:rPr>
                        <a:t>4/11</a:t>
                      </a:r>
                    </a:p>
                  </a:txBody>
                  <a:tcPr marL="5011" marR="5011" marT="5011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cs typeface="Calibri" panose="020F0502020204030204" pitchFamily="34" charset="0"/>
                        </a:rPr>
                        <a:t>4/18</a:t>
                      </a:r>
                    </a:p>
                  </a:txBody>
                  <a:tcPr marL="5011" marR="5011" marT="5011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cs typeface="Calibri" panose="020F0502020204030204" pitchFamily="34" charset="0"/>
                        </a:rPr>
                        <a:t>4/25</a:t>
                      </a:r>
                    </a:p>
                  </a:txBody>
                  <a:tcPr marL="5011" marR="5011" marT="5011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cs typeface="Calibri" panose="020F0502020204030204" pitchFamily="34" charset="0"/>
                        </a:rPr>
                        <a:t>5/2</a:t>
                      </a:r>
                    </a:p>
                  </a:txBody>
                  <a:tcPr marL="5011" marR="5011" marT="5011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cs typeface="Calibri" panose="020F0502020204030204" pitchFamily="34" charset="0"/>
                        </a:rPr>
                        <a:t>5/9</a:t>
                      </a:r>
                    </a:p>
                  </a:txBody>
                  <a:tcPr marL="5011" marR="5011" marT="5011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cs typeface="Calibri" panose="020F0502020204030204" pitchFamily="34" charset="0"/>
                        </a:rPr>
                        <a:t>5/16</a:t>
                      </a:r>
                    </a:p>
                  </a:txBody>
                  <a:tcPr marL="5011" marR="5011" marT="5011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cs typeface="Calibri" panose="020F0502020204030204" pitchFamily="34" charset="0"/>
                        </a:rPr>
                        <a:t>5/23</a:t>
                      </a:r>
                    </a:p>
                  </a:txBody>
                  <a:tcPr marL="5011" marR="5011" marT="5011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cs typeface="Calibri" panose="020F0502020204030204" pitchFamily="34" charset="0"/>
                        </a:rPr>
                        <a:t>5/30</a:t>
                      </a:r>
                    </a:p>
                  </a:txBody>
                  <a:tcPr marL="5011" marR="5011" marT="5011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cs typeface="Calibri" panose="020F0502020204030204" pitchFamily="34" charset="0"/>
                        </a:rPr>
                        <a:t>6/6</a:t>
                      </a:r>
                    </a:p>
                  </a:txBody>
                  <a:tcPr marL="5011" marR="5011" marT="5011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cs typeface="Calibri" panose="020F0502020204030204" pitchFamily="34" charset="0"/>
                        </a:rPr>
                        <a:t>6/13</a:t>
                      </a:r>
                    </a:p>
                  </a:txBody>
                  <a:tcPr marL="5011" marR="5011" marT="5011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7256"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44826"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05070">
                <a:tc>
                  <a:txBody>
                    <a:bodyPr/>
                    <a:lstStyle/>
                    <a:p>
                      <a:pPr algn="l" fontAlgn="t"/>
                      <a:r>
                        <a:rPr lang="zh-TW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97871">
                <a:tc>
                  <a:txBody>
                    <a:bodyPr/>
                    <a:lstStyle/>
                    <a:p>
                      <a:pPr algn="l" fontAlgn="t"/>
                      <a:endParaRPr lang="zh-TW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新細明體" panose="02020500000000000000" charset="-120"/>
                      </a:endParaRP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endParaRPr lang="zh-TW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新細明體" panose="02020500000000000000" charset="-120"/>
                      </a:endParaRP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endParaRPr lang="zh-TW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新細明體" panose="02020500000000000000" charset="-120"/>
                      </a:endParaRP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endParaRPr lang="zh-TW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新細明體" panose="02020500000000000000" charset="-120"/>
                      </a:endParaRP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endParaRPr lang="zh-TW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新細明體" panose="02020500000000000000" charset="-120"/>
                      </a:endParaRP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endParaRPr lang="zh-TW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新細明體" panose="02020500000000000000" charset="-120"/>
                      </a:endParaRP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endParaRPr lang="zh-TW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新細明體" panose="02020500000000000000" charset="-120"/>
                      </a:endParaRP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endParaRPr lang="zh-TW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新細明體" panose="02020500000000000000" charset="-120"/>
                      </a:endParaRP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endParaRPr lang="zh-TW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新細明體" panose="02020500000000000000" charset="-120"/>
                      </a:endParaRP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endParaRPr lang="zh-TW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新細明體" panose="02020500000000000000" charset="-120"/>
                      </a:endParaRP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endParaRPr lang="zh-TW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新細明體" panose="02020500000000000000" charset="-120"/>
                      </a:endParaRP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endParaRPr lang="zh-TW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新細明體" panose="02020500000000000000" charset="-120"/>
                      </a:endParaRP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endParaRPr lang="zh-TW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新細明體" panose="02020500000000000000" charset="-120"/>
                      </a:endParaRP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endParaRPr lang="zh-TW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新細明體" panose="02020500000000000000" charset="-120"/>
                      </a:endParaRP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endParaRPr lang="zh-TW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新細明體" panose="02020500000000000000" charset="-120"/>
                      </a:endParaRP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endParaRPr lang="zh-TW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新細明體" panose="02020500000000000000" charset="-120"/>
                      </a:endParaRP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endParaRPr lang="zh-TW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新細明體" panose="02020500000000000000" charset="-120"/>
                      </a:endParaRP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endParaRPr lang="zh-TW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新細明體" panose="02020500000000000000" charset="-120"/>
                      </a:endParaRP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endParaRPr lang="zh-TW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新細明體" panose="02020500000000000000" charset="-120"/>
                      </a:endParaRP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endParaRPr lang="zh-TW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新細明體" panose="02020500000000000000" charset="-120"/>
                      </a:endParaRP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endParaRPr lang="zh-TW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新細明體" panose="02020500000000000000" charset="-120"/>
                      </a:endParaRP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endParaRPr lang="zh-TW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新細明體" panose="02020500000000000000" charset="-120"/>
                      </a:endParaRP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endParaRPr lang="zh-TW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新細明體" panose="02020500000000000000" charset="-120"/>
                      </a:endParaRP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endParaRPr lang="zh-TW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新細明體" panose="02020500000000000000" charset="-120"/>
                      </a:endParaRP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endParaRPr lang="zh-TW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新細明體" panose="02020500000000000000" charset="-120"/>
                      </a:endParaRP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endParaRPr lang="zh-TW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新細明體" panose="02020500000000000000" charset="-120"/>
                      </a:endParaRP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endParaRPr lang="zh-TW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新細明體" panose="02020500000000000000" charset="-120"/>
                      </a:endParaRP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endParaRPr lang="zh-TW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新細明體" panose="02020500000000000000" charset="-120"/>
                      </a:endParaRP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35117">
                <a:tc>
                  <a:txBody>
                    <a:bodyPr/>
                    <a:lstStyle/>
                    <a:p>
                      <a:pPr algn="l" fontAlgn="t"/>
                      <a:r>
                        <a:rPr lang="zh-TW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834657"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890585">
                <a:tc>
                  <a:txBody>
                    <a:bodyPr/>
                    <a:lstStyle/>
                    <a:p>
                      <a:pPr algn="ctr" rtl="0" fontAlgn="t"/>
                      <a:endParaRPr lang="zh-TW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新細明體" panose="02020500000000000000" charset="-120"/>
                      </a:endParaRP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endParaRPr lang="zh-TW" alt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新細明體" panose="02020500000000000000" charset="-120"/>
                      </a:endParaRP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endParaRPr lang="zh-TW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新細明體" panose="02020500000000000000" charset="-120"/>
                      </a:endParaRP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endParaRPr lang="zh-TW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新細明體" panose="02020500000000000000" charset="-120"/>
                      </a:endParaRP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endParaRPr lang="zh-TW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新細明體" panose="02020500000000000000" charset="-120"/>
                      </a:endParaRP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endParaRPr lang="zh-TW" alt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新細明體" panose="02020500000000000000" charset="-120"/>
                      </a:endParaRP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endParaRPr lang="zh-TW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新細明體" panose="02020500000000000000" charset="-120"/>
                      </a:endParaRP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endParaRPr lang="zh-TW" alt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新細明體" panose="02020500000000000000" charset="-120"/>
                      </a:endParaRP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endParaRPr lang="zh-TW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新細明體" panose="02020500000000000000" charset="-120"/>
                      </a:endParaRP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endParaRPr lang="zh-TW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新細明體" panose="02020500000000000000" charset="-120"/>
                      </a:endParaRP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endParaRPr lang="zh-TW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新細明體" panose="02020500000000000000" charset="-120"/>
                      </a:endParaRP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endParaRPr lang="zh-TW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新細明體" panose="02020500000000000000" charset="-120"/>
                      </a:endParaRP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endParaRPr lang="zh-TW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新細明體" panose="02020500000000000000" charset="-120"/>
                      </a:endParaRP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endParaRPr lang="zh-TW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新細明體" panose="02020500000000000000" charset="-120"/>
                      </a:endParaRP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endParaRPr lang="zh-TW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新細明體" panose="02020500000000000000" charset="-120"/>
                      </a:endParaRP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endParaRPr lang="zh-TW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新細明體" panose="02020500000000000000" charset="-120"/>
                      </a:endParaRP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endParaRPr lang="zh-TW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新細明體" panose="02020500000000000000" charset="-120"/>
                      </a:endParaRP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endParaRPr lang="zh-TW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新細明體" panose="02020500000000000000" charset="-120"/>
                      </a:endParaRP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endParaRPr lang="zh-TW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新細明體" panose="02020500000000000000" charset="-120"/>
                      </a:endParaRP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endParaRPr lang="zh-TW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新細明體" panose="02020500000000000000" charset="-120"/>
                      </a:endParaRP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endParaRPr lang="zh-TW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新細明體" panose="02020500000000000000" charset="-120"/>
                      </a:endParaRP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endParaRPr lang="zh-TW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新細明體" panose="02020500000000000000" charset="-120"/>
                      </a:endParaRP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endParaRPr lang="zh-TW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新細明體" panose="02020500000000000000" charset="-120"/>
                      </a:endParaRP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endParaRPr lang="zh-TW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新細明體" panose="02020500000000000000" charset="-120"/>
                      </a:endParaRP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endParaRPr lang="zh-TW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新細明體" panose="02020500000000000000" charset="-120"/>
                      </a:endParaRP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endParaRPr lang="zh-TW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新細明體" panose="02020500000000000000" charset="-120"/>
                      </a:endParaRP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endParaRPr lang="zh-TW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新細明體" panose="02020500000000000000" charset="-120"/>
                      </a:endParaRP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endParaRPr lang="zh-TW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新細明體" panose="02020500000000000000" charset="-120"/>
                      </a:endParaRP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4" name="CustomShape 4"/>
          <p:cNvSpPr/>
          <p:nvPr/>
        </p:nvSpPr>
        <p:spPr>
          <a:xfrm>
            <a:off x="87624" y="-21270"/>
            <a:ext cx="9751047" cy="609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rIns="45720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TW" sz="2800" b="1" i="1" u="none" strike="noStrike" kern="1200" cap="none" spc="-1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Arial" panose="020B0604020202020204"/>
                <a:cs typeface="+mn-cs"/>
                <a:sym typeface="Arial" panose="020B0604020202020204"/>
              </a:rPr>
              <a:t>Milestone Swan</a:t>
            </a:r>
            <a:endParaRPr kumimoji="1" lang="en-US" altLang="zh-TW" sz="2800" b="1" i="1" u="none" strike="noStrike" kern="1200" cap="none" spc="-1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charset="-120"/>
              <a:cs typeface="+mn-cs"/>
              <a:sym typeface="Arial" panose="020B0604020202020204"/>
            </a:endParaRPr>
          </a:p>
        </p:txBody>
      </p:sp>
      <p:sp>
        <p:nvSpPr>
          <p:cNvPr id="5" name="文字方塊 4"/>
          <p:cNvSpPr txBox="1"/>
          <p:nvPr/>
        </p:nvSpPr>
        <p:spPr>
          <a:xfrm>
            <a:off x="134575" y="1589325"/>
            <a:ext cx="81838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TW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charset="-120"/>
                <a:cs typeface="Arial" panose="020B0604020202020204" pitchFamily="34" charset="0"/>
                <a:sym typeface="Arial" panose="020B0604020202020204"/>
              </a:rPr>
              <a:t>Milestone</a:t>
            </a:r>
            <a:endParaRPr kumimoji="0" lang="zh-TW" altLang="en-US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charset="-120"/>
              <a:cs typeface="Arial" panose="020B0604020202020204" pitchFamily="34" charset="0"/>
              <a:sym typeface="Arial" panose="020B0604020202020204"/>
            </a:endParaRPr>
          </a:p>
        </p:txBody>
      </p:sp>
      <p:sp>
        <p:nvSpPr>
          <p:cNvPr id="6" name="文字方塊 5"/>
          <p:cNvSpPr txBox="1"/>
          <p:nvPr/>
        </p:nvSpPr>
        <p:spPr>
          <a:xfrm>
            <a:off x="87624" y="2356775"/>
            <a:ext cx="81838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TW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charset="-120"/>
                <a:cs typeface="Arial" panose="020B0604020202020204" pitchFamily="34" charset="0"/>
                <a:sym typeface="Arial" panose="020B0604020202020204"/>
              </a:rPr>
              <a:t>2</a:t>
            </a:r>
            <a:r>
              <a:rPr kumimoji="0" lang="en-US" altLang="zh-TW" sz="800" b="1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charset="-120"/>
                <a:cs typeface="Arial" panose="020B0604020202020204" pitchFamily="34" charset="0"/>
                <a:sym typeface="Arial" panose="020B0604020202020204"/>
              </a:rPr>
              <a:t>nd</a:t>
            </a:r>
            <a:r>
              <a:rPr kumimoji="0" lang="zh-TW" altLang="en-US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charset="-120"/>
                <a:cs typeface="Arial" panose="020B0604020202020204" pitchFamily="34" charset="0"/>
                <a:sym typeface="Arial" panose="020B0604020202020204"/>
              </a:rPr>
              <a:t> </a:t>
            </a:r>
            <a:r>
              <a:rPr kumimoji="0" lang="en-US" altLang="zh-TW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charset="-120"/>
                <a:cs typeface="Arial" panose="020B0604020202020204" pitchFamily="34" charset="0"/>
                <a:sym typeface="Arial" panose="020B0604020202020204"/>
              </a:rPr>
              <a:t>source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TW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charset="-120"/>
                <a:cs typeface="Arial" panose="020B0604020202020204" pitchFamily="34" charset="0"/>
                <a:sym typeface="Arial" panose="020B0604020202020204"/>
              </a:rPr>
              <a:t>Non-P2P</a:t>
            </a:r>
            <a:endParaRPr kumimoji="0" lang="zh-TW" altLang="en-US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charset="-120"/>
              <a:cs typeface="Arial" panose="020B0604020202020204" pitchFamily="34" charset="0"/>
              <a:sym typeface="Arial" panose="020B0604020202020204"/>
            </a:endParaRPr>
          </a:p>
        </p:txBody>
      </p:sp>
      <p:sp>
        <p:nvSpPr>
          <p:cNvPr id="7" name="文字方塊 6"/>
          <p:cNvSpPr txBox="1"/>
          <p:nvPr/>
        </p:nvSpPr>
        <p:spPr>
          <a:xfrm>
            <a:off x="41737" y="6539228"/>
            <a:ext cx="81838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TW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charset="-120"/>
                <a:cs typeface="Arial" panose="020B0604020202020204" pitchFamily="34" charset="0"/>
                <a:sym typeface="Arial" panose="020B0604020202020204"/>
              </a:rPr>
              <a:t>SW</a:t>
            </a:r>
            <a:endParaRPr kumimoji="0" lang="zh-TW" altLang="en-US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charset="-120"/>
              <a:cs typeface="Arial" panose="020B0604020202020204" pitchFamily="34" charset="0"/>
              <a:sym typeface="Arial" panose="020B0604020202020204"/>
            </a:endParaRPr>
          </a:p>
        </p:txBody>
      </p:sp>
      <p:sp>
        <p:nvSpPr>
          <p:cNvPr id="8" name="文字方塊 7"/>
          <p:cNvSpPr txBox="1"/>
          <p:nvPr/>
        </p:nvSpPr>
        <p:spPr>
          <a:xfrm>
            <a:off x="24743" y="5692280"/>
            <a:ext cx="81838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TW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charset="-120"/>
                <a:cs typeface="Arial" panose="020B0604020202020204" pitchFamily="34" charset="0"/>
                <a:sym typeface="Arial" panose="020B0604020202020204"/>
              </a:rPr>
              <a:t>Certification</a:t>
            </a:r>
          </a:p>
        </p:txBody>
      </p:sp>
      <p:sp>
        <p:nvSpPr>
          <p:cNvPr id="9" name="文字方塊 8"/>
          <p:cNvSpPr txBox="1"/>
          <p:nvPr/>
        </p:nvSpPr>
        <p:spPr>
          <a:xfrm>
            <a:off x="24743" y="4878278"/>
            <a:ext cx="81838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TW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charset="-120"/>
                <a:cs typeface="Arial" panose="020B0604020202020204" pitchFamily="34" charset="0"/>
                <a:sym typeface="Arial" panose="020B0604020202020204"/>
              </a:rPr>
              <a:t>ALT</a:t>
            </a:r>
            <a:r>
              <a:rPr kumimoji="0" lang="zh-TW" altLang="en-US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charset="-120"/>
                <a:cs typeface="Arial" panose="020B0604020202020204" pitchFamily="34" charset="0"/>
                <a:sym typeface="Arial" panose="020B0604020202020204"/>
              </a:rPr>
              <a:t> </a:t>
            </a:r>
            <a:r>
              <a:rPr kumimoji="0" lang="en-US" altLang="zh-TW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charset="-120"/>
                <a:cs typeface="Arial" panose="020B0604020202020204" pitchFamily="34" charset="0"/>
                <a:sym typeface="Arial" panose="020B0604020202020204"/>
              </a:rPr>
              <a:t>design</a:t>
            </a:r>
          </a:p>
        </p:txBody>
      </p:sp>
      <p:sp>
        <p:nvSpPr>
          <p:cNvPr id="10" name="文字方塊 9"/>
          <p:cNvSpPr txBox="1"/>
          <p:nvPr/>
        </p:nvSpPr>
        <p:spPr>
          <a:xfrm>
            <a:off x="24744" y="3135405"/>
            <a:ext cx="81838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TW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charset="-120"/>
                <a:cs typeface="Arial" panose="020B0604020202020204" pitchFamily="34" charset="0"/>
                <a:sym typeface="Arial" panose="020B0604020202020204"/>
              </a:rPr>
              <a:t>2</a:t>
            </a:r>
            <a:r>
              <a:rPr kumimoji="0" lang="en-US" altLang="zh-TW" sz="800" b="1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charset="-120"/>
                <a:cs typeface="Arial" panose="020B0604020202020204" pitchFamily="34" charset="0"/>
                <a:sym typeface="Arial" panose="020B0604020202020204"/>
              </a:rPr>
              <a:t>nd</a:t>
            </a:r>
            <a:r>
              <a:rPr kumimoji="0" lang="zh-TW" altLang="en-US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charset="-120"/>
                <a:cs typeface="Arial" panose="020B0604020202020204" pitchFamily="34" charset="0"/>
                <a:sym typeface="Arial" panose="020B0604020202020204"/>
              </a:rPr>
              <a:t> </a:t>
            </a:r>
            <a:r>
              <a:rPr kumimoji="0" lang="en-US" altLang="zh-TW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charset="-120"/>
                <a:cs typeface="Arial" panose="020B0604020202020204" pitchFamily="34" charset="0"/>
                <a:sym typeface="Arial" panose="020B0604020202020204"/>
              </a:rPr>
              <a:t>source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TW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charset="-120"/>
                <a:cs typeface="Arial" panose="020B0604020202020204" pitchFamily="34" charset="0"/>
                <a:sym typeface="Arial" panose="020B0604020202020204"/>
              </a:rPr>
              <a:t>P2P</a:t>
            </a:r>
            <a:r>
              <a:rPr kumimoji="0" lang="zh-TW" altLang="en-US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charset="-120"/>
                <a:cs typeface="Arial" panose="020B0604020202020204" pitchFamily="34" charset="0"/>
                <a:sym typeface="Arial" panose="020B0604020202020204"/>
              </a:rPr>
              <a:t> </a:t>
            </a:r>
            <a:r>
              <a:rPr kumimoji="0" lang="en-US" altLang="zh-TW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charset="-120"/>
                <a:cs typeface="Arial" panose="020B0604020202020204" pitchFamily="34" charset="0"/>
                <a:sym typeface="Arial" panose="020B0604020202020204"/>
              </a:rPr>
              <a:t>(normal)</a:t>
            </a:r>
            <a:endParaRPr kumimoji="0" lang="zh-TW" altLang="en-US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charset="-120"/>
              <a:cs typeface="Arial" panose="020B0604020202020204" pitchFamily="34" charset="0"/>
              <a:sym typeface="Arial" panose="020B0604020202020204"/>
            </a:endParaRPr>
          </a:p>
        </p:txBody>
      </p:sp>
      <p:cxnSp>
        <p:nvCxnSpPr>
          <p:cNvPr id="13" name="直線接點 12"/>
          <p:cNvCxnSpPr/>
          <p:nvPr/>
        </p:nvCxnSpPr>
        <p:spPr>
          <a:xfrm flipH="1">
            <a:off x="6025506" y="566740"/>
            <a:ext cx="10306" cy="6166462"/>
          </a:xfrm>
          <a:prstGeom prst="line">
            <a:avLst/>
          </a:prstGeom>
          <a:noFill/>
          <a:ln w="25400" cap="flat">
            <a:solidFill>
              <a:srgbClr val="FF0000"/>
            </a:solidFill>
            <a:prstDash val="sysDash"/>
            <a:round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6" name="テキスト ボックス 155"/>
          <p:cNvSpPr txBox="1"/>
          <p:nvPr/>
        </p:nvSpPr>
        <p:spPr>
          <a:xfrm>
            <a:off x="2540625" y="2207729"/>
            <a:ext cx="66757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TW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charset="-120"/>
                <a:cs typeface="Arial" panose="020B0604020202020204"/>
                <a:sym typeface="Arial" panose="020B0604020202020204"/>
              </a:rPr>
              <a:t>1</a:t>
            </a:r>
            <a:r>
              <a:rPr kumimoji="0" lang="en-US" altLang="zh-TW" sz="10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charset="-120"/>
                <a:cs typeface="Arial" panose="020B0604020202020204"/>
                <a:sym typeface="Arial" panose="020B0604020202020204"/>
              </a:rPr>
              <a:t>st</a:t>
            </a:r>
            <a:endParaRPr kumimoji="0" lang="en-US" altLang="zh-TW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charset="-120"/>
              <a:cs typeface="Arial" panose="020B0604020202020204"/>
              <a:sym typeface="Arial" panose="020B0604020202020204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TW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charset="-120"/>
                <a:cs typeface="Arial" panose="020B0604020202020204"/>
                <a:sym typeface="Arial" panose="020B0604020202020204"/>
              </a:rPr>
              <a:t>sample</a:t>
            </a:r>
            <a:r>
              <a:rPr kumimoji="0" lang="zh-TW" alt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charset="-120"/>
                <a:cs typeface="Arial" panose="020B0604020202020204"/>
                <a:sym typeface="Arial" panose="020B0604020202020204"/>
              </a:rPr>
              <a:t> </a:t>
            </a:r>
            <a:r>
              <a:rPr kumimoji="0" lang="en-US" altLang="zh-TW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charset="-120"/>
                <a:cs typeface="Arial" panose="020B0604020202020204"/>
                <a:sym typeface="Arial" panose="020B0604020202020204"/>
              </a:rPr>
              <a:t>build</a:t>
            </a:r>
            <a:endParaRPr kumimoji="0" lang="ja-JP" alt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Yu Gothic" panose="020B0400000000000000" pitchFamily="34" charset="-128"/>
              <a:cs typeface="Arial" panose="020B0604020202020204"/>
              <a:sym typeface="Arial" panose="020B0604020202020204"/>
            </a:endParaRPr>
          </a:p>
        </p:txBody>
      </p:sp>
      <p:sp>
        <p:nvSpPr>
          <p:cNvPr id="17" name="テキスト ボックス 155"/>
          <p:cNvSpPr txBox="1"/>
          <p:nvPr/>
        </p:nvSpPr>
        <p:spPr>
          <a:xfrm>
            <a:off x="2905873" y="2681788"/>
            <a:ext cx="5084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TW" sz="10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新細明體" panose="02020500000000000000" charset="-120"/>
                <a:cs typeface="Arial" panose="020B0604020202020204"/>
                <a:sym typeface="Arial" panose="020B0604020202020204"/>
              </a:rPr>
              <a:t>ETA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TW" sz="1000" b="0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新細明體" panose="02020500000000000000" charset="-120"/>
                <a:cs typeface="Arial" panose="020B0604020202020204"/>
                <a:sym typeface="Arial" panose="020B0604020202020204"/>
              </a:rPr>
              <a:t>TW</a:t>
            </a:r>
            <a:endParaRPr kumimoji="0" lang="ja-JP" altLang="en-US" sz="1000" b="0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Calibri" panose="020F0502020204030204"/>
              <a:ea typeface="Yu Gothic" panose="020B0400000000000000" pitchFamily="34" charset="-128"/>
              <a:cs typeface="Arial" panose="020B0604020202020204"/>
              <a:sym typeface="Arial" panose="020B0604020202020204"/>
            </a:endParaRPr>
          </a:p>
        </p:txBody>
      </p:sp>
      <p:sp>
        <p:nvSpPr>
          <p:cNvPr id="18" name="テキスト ボックス 155"/>
          <p:cNvSpPr txBox="1"/>
          <p:nvPr/>
        </p:nvSpPr>
        <p:spPr>
          <a:xfrm>
            <a:off x="3339693" y="1912402"/>
            <a:ext cx="133790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TW" sz="10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新細明體" panose="02020500000000000000" charset="-120"/>
                <a:cs typeface="Arial" panose="020B0604020202020204"/>
                <a:sym typeface="Arial" panose="020B0604020202020204"/>
              </a:rPr>
              <a:t>HW</a:t>
            </a:r>
            <a:r>
              <a:rPr kumimoji="0" lang="zh-TW" alt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新細明體" panose="02020500000000000000" charset="-120"/>
                <a:cs typeface="Arial" panose="020B0604020202020204"/>
                <a:sym typeface="Arial" panose="020B0604020202020204"/>
              </a:rPr>
              <a:t> </a:t>
            </a:r>
            <a:r>
              <a:rPr kumimoji="0" lang="en-US" altLang="zh-TW" sz="10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新細明體" panose="02020500000000000000" charset="-120"/>
                <a:cs typeface="Arial" panose="020B0604020202020204"/>
                <a:sym typeface="Arial" panose="020B0604020202020204"/>
              </a:rPr>
              <a:t>validation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TW" sz="10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新細明體" panose="02020500000000000000" charset="-120"/>
                <a:cs typeface="Arial" panose="020B0604020202020204"/>
                <a:sym typeface="Arial" panose="020B0604020202020204"/>
              </a:rPr>
              <a:t>SI</a:t>
            </a:r>
            <a:r>
              <a:rPr kumimoji="0" lang="zh-TW" alt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新細明體" panose="02020500000000000000" charset="-120"/>
                <a:cs typeface="Arial" panose="020B0604020202020204"/>
                <a:sym typeface="Arial" panose="020B0604020202020204"/>
              </a:rPr>
              <a:t> </a:t>
            </a:r>
            <a:r>
              <a:rPr kumimoji="0" lang="en-US" altLang="zh-TW" sz="10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新細明體" panose="02020500000000000000" charset="-120"/>
                <a:cs typeface="Arial" panose="020B0604020202020204"/>
                <a:sym typeface="Arial" panose="020B0604020202020204"/>
              </a:rPr>
              <a:t>testing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TW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新細明體" panose="02020500000000000000" charset="-120"/>
                <a:cs typeface="Arial" panose="020B0604020202020204"/>
                <a:sym typeface="Arial" panose="020B0604020202020204"/>
              </a:rPr>
              <a:t>Synaptics</a:t>
            </a:r>
            <a:r>
              <a:rPr kumimoji="0" lang="en-US" altLang="zh-TW" sz="10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新細明體" panose="02020500000000000000" charset="-120"/>
                <a:cs typeface="Arial" panose="020B0604020202020204"/>
                <a:sym typeface="Arial" panose="020B0604020202020204"/>
              </a:rPr>
              <a:t> fine tune SW</a:t>
            </a:r>
          </a:p>
        </p:txBody>
      </p:sp>
      <p:sp>
        <p:nvSpPr>
          <p:cNvPr id="20" name="テキスト ボックス 155"/>
          <p:cNvSpPr txBox="1"/>
          <p:nvPr/>
        </p:nvSpPr>
        <p:spPr>
          <a:xfrm>
            <a:off x="5044996" y="2114819"/>
            <a:ext cx="5796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TW" sz="10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新細明體" panose="02020500000000000000" charset="-120"/>
                <a:cs typeface="Arial" panose="020B0604020202020204"/>
                <a:sym typeface="Arial" panose="020B0604020202020204"/>
              </a:rPr>
              <a:t>circuit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TW" sz="10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新細明體" panose="02020500000000000000" charset="-120"/>
                <a:cs typeface="Arial" panose="020B0604020202020204"/>
                <a:sym typeface="Arial" panose="020B0604020202020204"/>
              </a:rPr>
              <a:t>layout</a:t>
            </a:r>
          </a:p>
        </p:txBody>
      </p:sp>
      <p:sp>
        <p:nvSpPr>
          <p:cNvPr id="21" name="テキスト ボックス 155"/>
          <p:cNvSpPr txBox="1"/>
          <p:nvPr/>
        </p:nvSpPr>
        <p:spPr>
          <a:xfrm>
            <a:off x="5492374" y="2620642"/>
            <a:ext cx="6526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TW" sz="10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新細明體" panose="02020500000000000000" charset="-120"/>
                <a:cs typeface="Arial" panose="020B0604020202020204"/>
                <a:sym typeface="Arial" panose="020B0604020202020204"/>
              </a:rPr>
              <a:t>Gerber</a:t>
            </a:r>
            <a:r>
              <a:rPr kumimoji="0" lang="zh-TW" alt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新細明體" panose="02020500000000000000" charset="-120"/>
                <a:cs typeface="Arial" panose="020B0604020202020204"/>
                <a:sym typeface="Arial" panose="020B0604020202020204"/>
              </a:rPr>
              <a:t> </a:t>
            </a:r>
            <a:r>
              <a:rPr kumimoji="0" lang="en-US" altLang="zh-TW" sz="10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新細明體" panose="02020500000000000000" charset="-120"/>
                <a:cs typeface="Arial" panose="020B0604020202020204"/>
                <a:sym typeface="Arial" panose="020B0604020202020204"/>
              </a:rPr>
              <a:t>out</a:t>
            </a:r>
            <a:endParaRPr kumimoji="0" lang="ja-JP" altLang="en-US" sz="1000" b="0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Calibri" panose="020F0502020204030204"/>
              <a:ea typeface="Yu Gothic" panose="020B0400000000000000" pitchFamily="34" charset="-128"/>
              <a:cs typeface="Arial" panose="020B0604020202020204"/>
              <a:sym typeface="Arial" panose="020B0604020202020204"/>
            </a:endParaRPr>
          </a:p>
        </p:txBody>
      </p:sp>
      <p:sp>
        <p:nvSpPr>
          <p:cNvPr id="22" name="テキスト ボックス 155"/>
          <p:cNvSpPr txBox="1"/>
          <p:nvPr/>
        </p:nvSpPr>
        <p:spPr>
          <a:xfrm>
            <a:off x="5535271" y="2293814"/>
            <a:ext cx="81838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TW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charset="-120"/>
                <a:cs typeface="Arial" panose="020B0604020202020204"/>
                <a:sym typeface="Arial" panose="020B0604020202020204"/>
              </a:rPr>
              <a:t>PCB</a:t>
            </a:r>
            <a:r>
              <a:rPr kumimoji="0" lang="zh-TW" alt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charset="-120"/>
                <a:cs typeface="Arial" panose="020B0604020202020204"/>
                <a:sym typeface="Arial" panose="020B0604020202020204"/>
              </a:rPr>
              <a:t> </a:t>
            </a:r>
            <a:r>
              <a:rPr kumimoji="0" lang="en-US" altLang="zh-TW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charset="-120"/>
                <a:cs typeface="Arial" panose="020B0604020202020204"/>
                <a:sym typeface="Arial" panose="020B0604020202020204"/>
              </a:rPr>
              <a:t>fab</a:t>
            </a:r>
            <a:endParaRPr kumimoji="0" lang="ja-JP" alt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Yu Gothic" panose="020B0400000000000000" pitchFamily="34" charset="-128"/>
              <a:cs typeface="Arial" panose="020B0604020202020204"/>
              <a:sym typeface="Arial" panose="020B0604020202020204"/>
            </a:endParaRPr>
          </a:p>
        </p:txBody>
      </p:sp>
      <p:sp>
        <p:nvSpPr>
          <p:cNvPr id="24" name="テキスト ボックス 155"/>
          <p:cNvSpPr txBox="1"/>
          <p:nvPr/>
        </p:nvSpPr>
        <p:spPr>
          <a:xfrm>
            <a:off x="6526249" y="2604514"/>
            <a:ext cx="66757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TW" sz="10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新細明體" panose="02020500000000000000" charset="-120"/>
                <a:cs typeface="Arial" panose="020B0604020202020204"/>
                <a:sym typeface="Arial" panose="020B0604020202020204"/>
              </a:rPr>
              <a:t>2</a:t>
            </a:r>
            <a:r>
              <a:rPr kumimoji="0" lang="en-US" altLang="zh-TW" sz="1000" b="0" i="0" u="none" strike="noStrike" kern="1200" cap="none" spc="0" normalizeH="0" baseline="3000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新細明體" panose="02020500000000000000" charset="-120"/>
                <a:cs typeface="Arial" panose="020B0604020202020204"/>
                <a:sym typeface="Arial" panose="020B0604020202020204"/>
              </a:rPr>
              <a:t>nd</a:t>
            </a:r>
            <a:endParaRPr kumimoji="0" lang="en-US" altLang="zh-TW" sz="1000" b="0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Calibri" panose="020F0502020204030204"/>
              <a:ea typeface="新細明體" panose="02020500000000000000" charset="-120"/>
              <a:cs typeface="Arial" panose="020B0604020202020204"/>
              <a:sym typeface="Arial" panose="020B0604020202020204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TW" sz="10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新細明體" panose="02020500000000000000" charset="-120"/>
                <a:cs typeface="Arial" panose="020B0604020202020204"/>
                <a:sym typeface="Arial" panose="020B0604020202020204"/>
              </a:rPr>
              <a:t>sample</a:t>
            </a:r>
            <a:r>
              <a:rPr kumimoji="0" lang="zh-TW" alt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新細明體" panose="02020500000000000000" charset="-120"/>
                <a:cs typeface="Arial" panose="020B0604020202020204"/>
                <a:sym typeface="Arial" panose="020B0604020202020204"/>
              </a:rPr>
              <a:t> </a:t>
            </a:r>
            <a:r>
              <a:rPr kumimoji="0" lang="en-US" altLang="zh-TW" sz="10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新細明體" panose="02020500000000000000" charset="-120"/>
                <a:cs typeface="Arial" panose="020B0604020202020204"/>
                <a:sym typeface="Arial" panose="020B0604020202020204"/>
              </a:rPr>
              <a:t>build</a:t>
            </a:r>
            <a:endParaRPr kumimoji="0" lang="ja-JP" altLang="en-US" sz="1000" b="0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Calibri" panose="020F0502020204030204"/>
              <a:ea typeface="Yu Gothic" panose="020B0400000000000000" pitchFamily="34" charset="-128"/>
              <a:cs typeface="Arial" panose="020B0604020202020204"/>
              <a:sym typeface="Arial" panose="020B0604020202020204"/>
            </a:endParaRPr>
          </a:p>
        </p:txBody>
      </p:sp>
      <p:sp>
        <p:nvSpPr>
          <p:cNvPr id="26" name="テキスト ボックス 155"/>
          <p:cNvSpPr txBox="1"/>
          <p:nvPr/>
        </p:nvSpPr>
        <p:spPr>
          <a:xfrm>
            <a:off x="7044940" y="2101332"/>
            <a:ext cx="5084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TW" sz="10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新細明體" panose="02020500000000000000" charset="-120"/>
                <a:cs typeface="Arial" panose="020B0604020202020204"/>
                <a:sym typeface="Arial" panose="020B0604020202020204"/>
              </a:rPr>
              <a:t>ETA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TW" sz="1000" b="0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新細明體" panose="02020500000000000000" charset="-120"/>
                <a:cs typeface="Arial" panose="020B0604020202020204"/>
                <a:sym typeface="Arial" panose="020B0604020202020204"/>
              </a:rPr>
              <a:t>TW</a:t>
            </a:r>
            <a:endParaRPr kumimoji="0" lang="ja-JP" altLang="en-US" sz="1000" b="0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Calibri" panose="020F0502020204030204"/>
              <a:ea typeface="Yu Gothic" panose="020B0400000000000000" pitchFamily="34" charset="-128"/>
              <a:cs typeface="Arial" panose="020B0604020202020204"/>
              <a:sym typeface="Arial" panose="020B0604020202020204"/>
            </a:endParaRPr>
          </a:p>
        </p:txBody>
      </p:sp>
      <p:sp>
        <p:nvSpPr>
          <p:cNvPr id="29" name="テキスト ボックス 155"/>
          <p:cNvSpPr txBox="1"/>
          <p:nvPr/>
        </p:nvSpPr>
        <p:spPr>
          <a:xfrm>
            <a:off x="8534005" y="2817185"/>
            <a:ext cx="6675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TW" sz="10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新細明體" panose="02020500000000000000" charset="-120"/>
                <a:cs typeface="Arial" panose="020B0604020202020204"/>
                <a:sym typeface="Arial" panose="020B0604020202020204"/>
              </a:rPr>
              <a:t>Control</a:t>
            </a:r>
            <a:r>
              <a:rPr kumimoji="0" lang="zh-TW" alt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新細明體" panose="02020500000000000000" charset="-120"/>
                <a:cs typeface="Arial" panose="020B0604020202020204"/>
                <a:sym typeface="Arial" panose="020B0604020202020204"/>
              </a:rPr>
              <a:t> </a:t>
            </a:r>
            <a:r>
              <a:rPr kumimoji="0" lang="en-US" altLang="zh-TW" sz="10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新細明體" panose="02020500000000000000" charset="-120"/>
                <a:cs typeface="Arial" panose="020B0604020202020204"/>
                <a:sym typeface="Arial" panose="020B0604020202020204"/>
              </a:rPr>
              <a:t>run</a:t>
            </a:r>
            <a:endParaRPr kumimoji="0" lang="ja-JP" altLang="en-US" sz="1000" b="0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Calibri" panose="020F0502020204030204"/>
              <a:ea typeface="Yu Gothic" panose="020B0400000000000000" pitchFamily="34" charset="-128"/>
              <a:cs typeface="Arial" panose="020B0604020202020204"/>
              <a:sym typeface="Arial" panose="020B0604020202020204"/>
            </a:endParaRPr>
          </a:p>
        </p:txBody>
      </p:sp>
      <p:sp>
        <p:nvSpPr>
          <p:cNvPr id="30" name="テキスト ボックス 155"/>
          <p:cNvSpPr txBox="1"/>
          <p:nvPr/>
        </p:nvSpPr>
        <p:spPr>
          <a:xfrm>
            <a:off x="9589522" y="2608526"/>
            <a:ext cx="66757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TW" sz="10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新細明體" panose="02020500000000000000" charset="-120"/>
                <a:cs typeface="Arial" panose="020B0604020202020204"/>
                <a:sym typeface="Arial" panose="020B0604020202020204"/>
              </a:rPr>
              <a:t>ECR</a:t>
            </a:r>
            <a:endParaRPr kumimoji="0" lang="ja-JP" altLang="en-US" sz="1000" b="0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Calibri" panose="020F0502020204030204"/>
              <a:ea typeface="Yu Gothic" panose="020B0400000000000000" pitchFamily="34" charset="-128"/>
              <a:cs typeface="Arial" panose="020B0604020202020204"/>
              <a:sym typeface="Arial" panose="020B0604020202020204"/>
            </a:endParaRPr>
          </a:p>
        </p:txBody>
      </p:sp>
      <p:sp>
        <p:nvSpPr>
          <p:cNvPr id="31" name="Shape 137"/>
          <p:cNvSpPr>
            <a:spLocks noChangeArrowheads="1"/>
          </p:cNvSpPr>
          <p:nvPr/>
        </p:nvSpPr>
        <p:spPr bwMode="auto">
          <a:xfrm>
            <a:off x="7055800" y="2502361"/>
            <a:ext cx="144000" cy="144462"/>
          </a:xfrm>
          <a:prstGeom prst="ellipse">
            <a:avLst/>
          </a:prstGeom>
          <a:solidFill>
            <a:srgbClr val="FFFF00"/>
          </a:solidFill>
          <a:ln w="12700">
            <a:solidFill>
              <a:srgbClr val="000000"/>
            </a:solidFill>
            <a:round/>
          </a:ln>
        </p:spPr>
        <p:txBody>
          <a:bodyPr lIns="45719" tIns="45719" rIns="45719" bIns="45719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charset="-12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charset="-12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charset="-12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charset="-12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charset="-12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TW" altLang="zh-TW" sz="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charset="-120"/>
              <a:cs typeface="Arial" panose="020B0604020202020204"/>
              <a:sym typeface="Arial" panose="020B0604020202020204" pitchFamily="34" charset="0"/>
            </a:endParaRPr>
          </a:p>
        </p:txBody>
      </p:sp>
      <p:sp>
        <p:nvSpPr>
          <p:cNvPr id="32" name="Shape 137"/>
          <p:cNvSpPr>
            <a:spLocks noChangeArrowheads="1"/>
          </p:cNvSpPr>
          <p:nvPr/>
        </p:nvSpPr>
        <p:spPr bwMode="auto">
          <a:xfrm>
            <a:off x="9130242" y="2510855"/>
            <a:ext cx="144000" cy="144462"/>
          </a:xfrm>
          <a:prstGeom prst="ellipse">
            <a:avLst/>
          </a:prstGeom>
          <a:solidFill>
            <a:srgbClr val="FFFF00"/>
          </a:solidFill>
          <a:ln w="12700">
            <a:solidFill>
              <a:srgbClr val="000000"/>
            </a:solidFill>
            <a:round/>
          </a:ln>
        </p:spPr>
        <p:txBody>
          <a:bodyPr lIns="45719" tIns="45719" rIns="45719" bIns="45719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charset="-12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charset="-12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charset="-12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charset="-12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charset="-12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TW" altLang="zh-TW" sz="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charset="-120"/>
              <a:cs typeface="Arial" panose="020B0604020202020204"/>
              <a:sym typeface="Arial" panose="020B0604020202020204" pitchFamily="34" charset="0"/>
            </a:endParaRPr>
          </a:p>
        </p:txBody>
      </p:sp>
      <p:sp>
        <p:nvSpPr>
          <p:cNvPr id="33" name="Shape 137"/>
          <p:cNvSpPr>
            <a:spLocks noChangeArrowheads="1"/>
          </p:cNvSpPr>
          <p:nvPr/>
        </p:nvSpPr>
        <p:spPr bwMode="auto">
          <a:xfrm>
            <a:off x="6590783" y="2507895"/>
            <a:ext cx="144000" cy="144462"/>
          </a:xfrm>
          <a:prstGeom prst="ellipse">
            <a:avLst/>
          </a:prstGeom>
          <a:solidFill>
            <a:srgbClr val="FFFF00"/>
          </a:solidFill>
          <a:ln w="12700">
            <a:solidFill>
              <a:srgbClr val="000000"/>
            </a:solidFill>
            <a:round/>
          </a:ln>
        </p:spPr>
        <p:txBody>
          <a:bodyPr lIns="45719" tIns="45719" rIns="45719" bIns="45719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charset="-12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charset="-12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charset="-12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charset="-12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charset="-12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TW" altLang="zh-TW" sz="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charset="-120"/>
              <a:cs typeface="Arial" panose="020B0604020202020204"/>
              <a:sym typeface="Arial" panose="020B0604020202020204" pitchFamily="34" charset="0"/>
            </a:endParaRPr>
          </a:p>
        </p:txBody>
      </p:sp>
      <p:sp>
        <p:nvSpPr>
          <p:cNvPr id="34" name="Shape 137"/>
          <p:cNvSpPr>
            <a:spLocks noChangeArrowheads="1"/>
          </p:cNvSpPr>
          <p:nvPr/>
        </p:nvSpPr>
        <p:spPr bwMode="auto">
          <a:xfrm>
            <a:off x="7510871" y="2507895"/>
            <a:ext cx="144000" cy="144462"/>
          </a:xfrm>
          <a:prstGeom prst="ellipse">
            <a:avLst/>
          </a:prstGeom>
          <a:solidFill>
            <a:srgbClr val="FFFF00"/>
          </a:solidFill>
          <a:ln w="12700">
            <a:solidFill>
              <a:srgbClr val="000000"/>
            </a:solidFill>
            <a:round/>
          </a:ln>
        </p:spPr>
        <p:txBody>
          <a:bodyPr lIns="45719" tIns="45719" rIns="45719" bIns="45719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charset="-12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charset="-12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charset="-12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charset="-12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charset="-12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TW" altLang="zh-TW" sz="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charset="-120"/>
              <a:cs typeface="Arial" panose="020B0604020202020204"/>
              <a:sym typeface="Arial" panose="020B0604020202020204" pitchFamily="34" charset="0"/>
            </a:endParaRPr>
          </a:p>
        </p:txBody>
      </p:sp>
      <p:sp>
        <p:nvSpPr>
          <p:cNvPr id="35" name="Shape 137"/>
          <p:cNvSpPr>
            <a:spLocks noChangeArrowheads="1"/>
          </p:cNvSpPr>
          <p:nvPr/>
        </p:nvSpPr>
        <p:spPr bwMode="auto">
          <a:xfrm>
            <a:off x="3094064" y="2514783"/>
            <a:ext cx="144000" cy="144462"/>
          </a:xfrm>
          <a:prstGeom prst="ellipse">
            <a:avLst/>
          </a:prstGeom>
          <a:solidFill>
            <a:srgbClr val="FFFF00"/>
          </a:solidFill>
          <a:ln w="12700">
            <a:solidFill>
              <a:srgbClr val="000000"/>
            </a:solidFill>
            <a:round/>
          </a:ln>
        </p:spPr>
        <p:txBody>
          <a:bodyPr lIns="45719" tIns="45719" rIns="45719" bIns="45719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charset="-12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charset="-12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charset="-12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charset="-12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charset="-12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TW" altLang="zh-TW" sz="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charset="-120"/>
              <a:cs typeface="Arial" panose="020B0604020202020204"/>
              <a:sym typeface="Arial" panose="020B0604020202020204" pitchFamily="34" charset="0"/>
            </a:endParaRPr>
          </a:p>
        </p:txBody>
      </p:sp>
      <p:sp>
        <p:nvSpPr>
          <p:cNvPr id="36" name="Shape 137"/>
          <p:cNvSpPr>
            <a:spLocks noChangeArrowheads="1"/>
          </p:cNvSpPr>
          <p:nvPr/>
        </p:nvSpPr>
        <p:spPr bwMode="auto">
          <a:xfrm>
            <a:off x="9598166" y="2532660"/>
            <a:ext cx="144000" cy="144462"/>
          </a:xfrm>
          <a:prstGeom prst="ellipse">
            <a:avLst/>
          </a:prstGeom>
          <a:solidFill>
            <a:srgbClr val="FFFF00"/>
          </a:solidFill>
          <a:ln w="12700">
            <a:solidFill>
              <a:srgbClr val="000000"/>
            </a:solidFill>
            <a:round/>
          </a:ln>
        </p:spPr>
        <p:txBody>
          <a:bodyPr lIns="45719" tIns="45719" rIns="45719" bIns="45719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charset="-12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charset="-12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charset="-12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charset="-12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charset="-12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TW" altLang="zh-TW" sz="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charset="-120"/>
              <a:cs typeface="Arial" panose="020B0604020202020204"/>
              <a:sym typeface="Arial" panose="020B0604020202020204" pitchFamily="34" charset="0"/>
            </a:endParaRPr>
          </a:p>
        </p:txBody>
      </p:sp>
      <p:sp>
        <p:nvSpPr>
          <p:cNvPr id="37" name="テキスト ボックス 155"/>
          <p:cNvSpPr txBox="1"/>
          <p:nvPr/>
        </p:nvSpPr>
        <p:spPr>
          <a:xfrm>
            <a:off x="9470540" y="2238507"/>
            <a:ext cx="66757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TW" sz="10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/>
                <a:ea typeface="新細明體" panose="02020500000000000000" charset="-120"/>
                <a:cs typeface="Arial" panose="020B0604020202020204"/>
                <a:sym typeface="Arial" panose="020B0604020202020204"/>
              </a:rPr>
              <a:t>Approval</a:t>
            </a:r>
            <a:endParaRPr kumimoji="0" lang="ja-JP" altLang="en-US" sz="1000" b="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alibri" panose="020F0502020204030204"/>
              <a:ea typeface="Yu Gothic" panose="020B0400000000000000" pitchFamily="34" charset="-128"/>
              <a:cs typeface="Arial" panose="020B0604020202020204"/>
              <a:sym typeface="Arial" panose="020B0604020202020204"/>
            </a:endParaRPr>
          </a:p>
        </p:txBody>
      </p:sp>
      <p:sp>
        <p:nvSpPr>
          <p:cNvPr id="59" name="Shape 137"/>
          <p:cNvSpPr>
            <a:spLocks noChangeArrowheads="1"/>
          </p:cNvSpPr>
          <p:nvPr/>
        </p:nvSpPr>
        <p:spPr bwMode="auto">
          <a:xfrm>
            <a:off x="4598275" y="4930523"/>
            <a:ext cx="144000" cy="144462"/>
          </a:xfrm>
          <a:prstGeom prst="ellipse">
            <a:avLst/>
          </a:prstGeom>
          <a:solidFill>
            <a:srgbClr val="FFFF00"/>
          </a:solidFill>
          <a:ln w="12700">
            <a:solidFill>
              <a:srgbClr val="000000"/>
            </a:solidFill>
            <a:round/>
          </a:ln>
        </p:spPr>
        <p:txBody>
          <a:bodyPr lIns="45719" tIns="45719" rIns="45719" bIns="45719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charset="-12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charset="-12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charset="-12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charset="-12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charset="-12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TW" altLang="zh-TW" sz="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charset="-120"/>
              <a:cs typeface="Arial" panose="020B0604020202020204"/>
              <a:sym typeface="Arial" panose="020B0604020202020204" pitchFamily="34" charset="0"/>
            </a:endParaRPr>
          </a:p>
        </p:txBody>
      </p:sp>
      <p:sp>
        <p:nvSpPr>
          <p:cNvPr id="60" name="テキスト ボックス 155"/>
          <p:cNvSpPr txBox="1"/>
          <p:nvPr/>
        </p:nvSpPr>
        <p:spPr>
          <a:xfrm>
            <a:off x="7087304" y="4489711"/>
            <a:ext cx="5084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TW" sz="10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新細明體" panose="02020500000000000000" charset="-120"/>
                <a:cs typeface="Arial" panose="020B0604020202020204"/>
                <a:sym typeface="Arial" panose="020B0604020202020204"/>
              </a:rPr>
              <a:t>ETA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TW" sz="1000" b="0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新細明體" panose="02020500000000000000" charset="-120"/>
                <a:cs typeface="Arial" panose="020B0604020202020204"/>
                <a:sym typeface="Arial" panose="020B0604020202020204"/>
              </a:rPr>
              <a:t>KR</a:t>
            </a:r>
            <a:endParaRPr kumimoji="0" lang="ja-JP" altLang="en-US" sz="1000" b="0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Calibri" panose="020F0502020204030204"/>
              <a:ea typeface="Yu Gothic" panose="020B0400000000000000" pitchFamily="34" charset="-128"/>
              <a:cs typeface="Arial" panose="020B0604020202020204"/>
              <a:sym typeface="Arial" panose="020B0604020202020204"/>
            </a:endParaRPr>
          </a:p>
        </p:txBody>
      </p:sp>
      <p:sp>
        <p:nvSpPr>
          <p:cNvPr id="61" name="Shape 137"/>
          <p:cNvSpPr>
            <a:spLocks noChangeArrowheads="1"/>
          </p:cNvSpPr>
          <p:nvPr/>
        </p:nvSpPr>
        <p:spPr bwMode="auto">
          <a:xfrm>
            <a:off x="7311809" y="4938297"/>
            <a:ext cx="144000" cy="144462"/>
          </a:xfrm>
          <a:prstGeom prst="ellipse">
            <a:avLst/>
          </a:prstGeom>
          <a:solidFill>
            <a:srgbClr val="FFFF00"/>
          </a:solidFill>
          <a:ln w="12700">
            <a:solidFill>
              <a:srgbClr val="000000"/>
            </a:solidFill>
            <a:round/>
          </a:ln>
        </p:spPr>
        <p:txBody>
          <a:bodyPr lIns="45719" tIns="45719" rIns="45719" bIns="45719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charset="-12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charset="-12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charset="-12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charset="-12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charset="-12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TW" altLang="zh-TW" sz="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charset="-120"/>
              <a:cs typeface="Arial" panose="020B0604020202020204"/>
              <a:sym typeface="Arial" panose="020B0604020202020204" pitchFamily="34" charset="0"/>
            </a:endParaRPr>
          </a:p>
        </p:txBody>
      </p:sp>
      <p:sp>
        <p:nvSpPr>
          <p:cNvPr id="62" name="テキスト ボックス 155"/>
          <p:cNvSpPr txBox="1"/>
          <p:nvPr/>
        </p:nvSpPr>
        <p:spPr>
          <a:xfrm>
            <a:off x="7406609" y="4538387"/>
            <a:ext cx="8033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TW" sz="10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/>
                <a:ea typeface="新細明體" panose="02020500000000000000" charset="-120"/>
                <a:cs typeface="Arial" panose="020B0604020202020204"/>
                <a:sym typeface="Arial" panose="020B0604020202020204"/>
              </a:rPr>
              <a:t>Pre-test</a:t>
            </a:r>
            <a:r>
              <a:rPr kumimoji="0" lang="zh-TW" alt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/>
                <a:ea typeface="新細明體" panose="02020500000000000000" charset="-120"/>
                <a:cs typeface="Arial" panose="020B0604020202020204"/>
                <a:sym typeface="Arial" panose="020B0604020202020204"/>
              </a:rPr>
              <a:t> </a:t>
            </a:r>
            <a:endParaRPr kumimoji="0" lang="en-US" altLang="zh-TW" sz="1000" b="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alibri" panose="020F0502020204030204"/>
              <a:ea typeface="新細明體" panose="02020500000000000000" charset="-120"/>
              <a:cs typeface="Arial" panose="020B0604020202020204"/>
              <a:sym typeface="Arial" panose="020B0604020202020204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TW" sz="10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/>
                <a:ea typeface="新細明體" panose="02020500000000000000" charset="-120"/>
                <a:cs typeface="Arial" panose="020B0604020202020204"/>
                <a:sym typeface="Arial" panose="020B0604020202020204"/>
              </a:rPr>
              <a:t>(EMI/EMC)</a:t>
            </a:r>
          </a:p>
        </p:txBody>
      </p:sp>
      <p:sp>
        <p:nvSpPr>
          <p:cNvPr id="63" name="Shape 137"/>
          <p:cNvSpPr>
            <a:spLocks noChangeArrowheads="1"/>
          </p:cNvSpPr>
          <p:nvPr/>
        </p:nvSpPr>
        <p:spPr bwMode="auto">
          <a:xfrm>
            <a:off x="8167822" y="4923691"/>
            <a:ext cx="144000" cy="144462"/>
          </a:xfrm>
          <a:prstGeom prst="ellipse">
            <a:avLst/>
          </a:prstGeom>
          <a:solidFill>
            <a:srgbClr val="FFFF00"/>
          </a:solidFill>
          <a:ln w="12700">
            <a:solidFill>
              <a:srgbClr val="000000"/>
            </a:solidFill>
            <a:round/>
          </a:ln>
        </p:spPr>
        <p:txBody>
          <a:bodyPr lIns="45719" tIns="45719" rIns="45719" bIns="45719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charset="-12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charset="-12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charset="-12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charset="-12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charset="-12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TW" altLang="zh-TW" sz="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charset="-120"/>
              <a:cs typeface="Arial" panose="020B0604020202020204"/>
              <a:sym typeface="Arial" panose="020B0604020202020204" pitchFamily="34" charset="0"/>
            </a:endParaRPr>
          </a:p>
        </p:txBody>
      </p:sp>
      <p:sp>
        <p:nvSpPr>
          <p:cNvPr id="64" name="テキスト ボックス 155"/>
          <p:cNvSpPr txBox="1"/>
          <p:nvPr/>
        </p:nvSpPr>
        <p:spPr>
          <a:xfrm>
            <a:off x="4316385" y="4297473"/>
            <a:ext cx="69061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TW" sz="10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新細明體" panose="02020500000000000000" charset="-120"/>
                <a:cs typeface="Arial" panose="020B0604020202020204"/>
                <a:sym typeface="Arial" panose="020B0604020202020204"/>
              </a:rPr>
              <a:t>8pcs sample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TW" sz="10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新細明體" panose="02020500000000000000" charset="-120"/>
                <a:cs typeface="Arial" panose="020B0604020202020204"/>
                <a:sym typeface="Arial" panose="020B0604020202020204"/>
              </a:rPr>
              <a:t>ETA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TW" sz="1000" b="0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新細明體" panose="02020500000000000000" charset="-120"/>
                <a:cs typeface="Arial" panose="020B0604020202020204"/>
                <a:sym typeface="Arial" panose="020B0604020202020204"/>
              </a:rPr>
              <a:t>KR</a:t>
            </a:r>
            <a:endParaRPr kumimoji="0" lang="ja-JP" altLang="en-US" sz="1000" b="0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Calibri" panose="020F0502020204030204"/>
              <a:ea typeface="Yu Gothic" panose="020B0400000000000000" pitchFamily="34" charset="-128"/>
              <a:cs typeface="Arial" panose="020B0604020202020204"/>
              <a:sym typeface="Arial" panose="020B0604020202020204"/>
            </a:endParaRPr>
          </a:p>
        </p:txBody>
      </p:sp>
      <p:sp>
        <p:nvSpPr>
          <p:cNvPr id="65" name="テキスト ボックス 155"/>
          <p:cNvSpPr txBox="1"/>
          <p:nvPr/>
        </p:nvSpPr>
        <p:spPr>
          <a:xfrm>
            <a:off x="4715543" y="4995328"/>
            <a:ext cx="97042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TW" sz="10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新細明體" panose="02020500000000000000" charset="-120"/>
                <a:cs typeface="Arial" panose="020B0604020202020204"/>
                <a:sym typeface="Arial" panose="020B0604020202020204"/>
              </a:rPr>
              <a:t>Pre-test</a:t>
            </a:r>
            <a:r>
              <a:rPr kumimoji="0" lang="zh-TW" alt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新細明體" panose="02020500000000000000" charset="-120"/>
                <a:cs typeface="Arial" panose="020B0604020202020204"/>
                <a:sym typeface="Arial" panose="020B0604020202020204"/>
              </a:rPr>
              <a:t> </a:t>
            </a:r>
            <a:endParaRPr kumimoji="0" lang="en-US" altLang="zh-TW" sz="1000" b="0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Calibri" panose="020F0502020204030204"/>
              <a:ea typeface="新細明體" panose="02020500000000000000" charset="-120"/>
              <a:cs typeface="Arial" panose="020B0604020202020204"/>
              <a:sym typeface="Arial" panose="020B0604020202020204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TW" sz="10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新細明體" panose="02020500000000000000" charset="-120"/>
                <a:cs typeface="Arial" panose="020B0604020202020204"/>
                <a:sym typeface="Arial" panose="020B0604020202020204"/>
              </a:rPr>
              <a:t>(EMI/EMC)</a:t>
            </a:r>
          </a:p>
        </p:txBody>
      </p:sp>
      <p:sp>
        <p:nvSpPr>
          <p:cNvPr id="67" name="Shape 137"/>
          <p:cNvSpPr>
            <a:spLocks noChangeArrowheads="1"/>
          </p:cNvSpPr>
          <p:nvPr/>
        </p:nvSpPr>
        <p:spPr bwMode="auto">
          <a:xfrm>
            <a:off x="5528300" y="4938297"/>
            <a:ext cx="144000" cy="144462"/>
          </a:xfrm>
          <a:prstGeom prst="ellipse">
            <a:avLst/>
          </a:prstGeom>
          <a:solidFill>
            <a:srgbClr val="FFFF00"/>
          </a:solidFill>
          <a:ln w="12700">
            <a:solidFill>
              <a:srgbClr val="000000"/>
            </a:solidFill>
            <a:round/>
          </a:ln>
        </p:spPr>
        <p:txBody>
          <a:bodyPr lIns="45719" tIns="45719" rIns="45719" bIns="45719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charset="-12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charset="-12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charset="-12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charset="-12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charset="-12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TW" altLang="zh-TW" sz="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charset="-120"/>
              <a:cs typeface="Arial" panose="020B0604020202020204"/>
              <a:sym typeface="Arial" panose="020B0604020202020204" pitchFamily="34" charset="0"/>
            </a:endParaRPr>
          </a:p>
        </p:txBody>
      </p:sp>
      <p:cxnSp>
        <p:nvCxnSpPr>
          <p:cNvPr id="68" name="直線接點 67"/>
          <p:cNvCxnSpPr/>
          <p:nvPr/>
        </p:nvCxnSpPr>
        <p:spPr>
          <a:xfrm>
            <a:off x="4742275" y="5012256"/>
            <a:ext cx="828000" cy="0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直線接點 68"/>
          <p:cNvCxnSpPr/>
          <p:nvPr/>
        </p:nvCxnSpPr>
        <p:spPr>
          <a:xfrm>
            <a:off x="7438086" y="4989623"/>
            <a:ext cx="2016000" cy="0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Shape 137"/>
          <p:cNvSpPr>
            <a:spLocks noChangeArrowheads="1"/>
          </p:cNvSpPr>
          <p:nvPr/>
        </p:nvSpPr>
        <p:spPr bwMode="auto">
          <a:xfrm>
            <a:off x="4019330" y="5775329"/>
            <a:ext cx="144000" cy="144462"/>
          </a:xfrm>
          <a:prstGeom prst="ellipse">
            <a:avLst/>
          </a:prstGeom>
          <a:solidFill>
            <a:srgbClr val="FFFF00"/>
          </a:solidFill>
          <a:ln w="12700">
            <a:solidFill>
              <a:srgbClr val="000000"/>
            </a:solidFill>
            <a:round/>
          </a:ln>
        </p:spPr>
        <p:txBody>
          <a:bodyPr lIns="45719" tIns="45719" rIns="45719" bIns="45719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charset="-12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charset="-12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charset="-12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charset="-12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charset="-12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TW" altLang="zh-TW" sz="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charset="-120"/>
              <a:cs typeface="Arial" panose="020B0604020202020204"/>
              <a:sym typeface="Arial" panose="020B0604020202020204" pitchFamily="34" charset="0"/>
            </a:endParaRPr>
          </a:p>
        </p:txBody>
      </p:sp>
      <p:sp>
        <p:nvSpPr>
          <p:cNvPr id="71" name="Shape 137"/>
          <p:cNvSpPr>
            <a:spLocks noChangeArrowheads="1"/>
          </p:cNvSpPr>
          <p:nvPr/>
        </p:nvSpPr>
        <p:spPr bwMode="auto">
          <a:xfrm>
            <a:off x="3214681" y="5764014"/>
            <a:ext cx="144000" cy="144462"/>
          </a:xfrm>
          <a:prstGeom prst="ellipse">
            <a:avLst/>
          </a:prstGeom>
          <a:solidFill>
            <a:srgbClr val="FFFF00"/>
          </a:solidFill>
          <a:ln w="12700">
            <a:solidFill>
              <a:srgbClr val="000000"/>
            </a:solidFill>
            <a:round/>
          </a:ln>
        </p:spPr>
        <p:txBody>
          <a:bodyPr lIns="45719" tIns="45719" rIns="45719" bIns="45719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charset="-12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charset="-12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charset="-12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charset="-12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charset="-12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TW" altLang="zh-TW" sz="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charset="-120"/>
              <a:cs typeface="Arial" panose="020B0604020202020204"/>
              <a:sym typeface="Arial" panose="020B0604020202020204" pitchFamily="34" charset="0"/>
            </a:endParaRPr>
          </a:p>
        </p:txBody>
      </p:sp>
      <p:sp>
        <p:nvSpPr>
          <p:cNvPr id="72" name="テキスト ボックス 155"/>
          <p:cNvSpPr txBox="1"/>
          <p:nvPr/>
        </p:nvSpPr>
        <p:spPr>
          <a:xfrm>
            <a:off x="3171103" y="5845129"/>
            <a:ext cx="97042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TW" sz="10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新細明體" panose="02020500000000000000" charset="-120"/>
                <a:cs typeface="Arial" panose="020B0604020202020204"/>
                <a:sym typeface="Arial" panose="020B0604020202020204"/>
              </a:rPr>
              <a:t>Pre-test</a:t>
            </a:r>
            <a:r>
              <a:rPr kumimoji="0" lang="zh-TW" alt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新細明體" panose="02020500000000000000" charset="-120"/>
                <a:cs typeface="Arial" panose="020B0604020202020204"/>
                <a:sym typeface="Arial" panose="020B0604020202020204"/>
              </a:rPr>
              <a:t> </a:t>
            </a:r>
            <a:endParaRPr kumimoji="0" lang="en-US" altLang="zh-TW" sz="1000" b="0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Calibri" panose="020F0502020204030204"/>
              <a:ea typeface="新細明體" panose="02020500000000000000" charset="-120"/>
              <a:cs typeface="Arial" panose="020B0604020202020204"/>
              <a:sym typeface="Arial" panose="020B0604020202020204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TW" sz="10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新細明體" panose="02020500000000000000" charset="-120"/>
                <a:cs typeface="Arial" panose="020B0604020202020204"/>
                <a:sym typeface="Arial" panose="020B0604020202020204"/>
              </a:rPr>
              <a:t>(EMI/EMC)</a:t>
            </a:r>
          </a:p>
        </p:txBody>
      </p:sp>
      <p:sp>
        <p:nvSpPr>
          <p:cNvPr id="74" name="Shape 137"/>
          <p:cNvSpPr>
            <a:spLocks noChangeArrowheads="1"/>
          </p:cNvSpPr>
          <p:nvPr/>
        </p:nvSpPr>
        <p:spPr bwMode="auto">
          <a:xfrm>
            <a:off x="7770355" y="5790811"/>
            <a:ext cx="144000" cy="144462"/>
          </a:xfrm>
          <a:prstGeom prst="ellipse">
            <a:avLst/>
          </a:prstGeom>
          <a:solidFill>
            <a:srgbClr val="FFFF00"/>
          </a:solidFill>
          <a:ln w="12700">
            <a:solidFill>
              <a:srgbClr val="000000"/>
            </a:solidFill>
            <a:round/>
          </a:ln>
        </p:spPr>
        <p:txBody>
          <a:bodyPr lIns="45719" tIns="45719" rIns="45719" bIns="45719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charset="-12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charset="-12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charset="-12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charset="-12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charset="-12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TW" altLang="zh-TW" sz="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charset="-120"/>
              <a:cs typeface="Arial" panose="020B0604020202020204"/>
              <a:sym typeface="Arial" panose="020B0604020202020204" pitchFamily="34" charset="0"/>
            </a:endParaRPr>
          </a:p>
        </p:txBody>
      </p:sp>
      <p:sp>
        <p:nvSpPr>
          <p:cNvPr id="75" name="テキスト ボックス 155"/>
          <p:cNvSpPr txBox="1"/>
          <p:nvPr/>
        </p:nvSpPr>
        <p:spPr>
          <a:xfrm>
            <a:off x="7724537" y="5436135"/>
            <a:ext cx="97042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TW" sz="10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新細明體" panose="02020500000000000000" charset="-120"/>
                <a:cs typeface="Arial" panose="020B0604020202020204"/>
                <a:sym typeface="Arial" panose="020B0604020202020204"/>
              </a:rPr>
              <a:t>Pre-test</a:t>
            </a:r>
            <a:r>
              <a:rPr kumimoji="0" lang="zh-TW" alt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新細明體" panose="02020500000000000000" charset="-120"/>
                <a:cs typeface="Arial" panose="020B0604020202020204"/>
                <a:sym typeface="Arial" panose="020B0604020202020204"/>
              </a:rPr>
              <a:t> </a:t>
            </a:r>
            <a:endParaRPr kumimoji="0" lang="en-US" altLang="zh-TW" sz="1000" b="0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Calibri" panose="020F0502020204030204"/>
              <a:ea typeface="新細明體" panose="02020500000000000000" charset="-120"/>
              <a:cs typeface="Arial" panose="020B0604020202020204"/>
              <a:sym typeface="Arial" panose="020B0604020202020204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TW" sz="10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新細明體" panose="02020500000000000000" charset="-120"/>
                <a:cs typeface="Arial" panose="020B0604020202020204"/>
                <a:sym typeface="Arial" panose="020B0604020202020204"/>
              </a:rPr>
              <a:t>(EMI/EMC)</a:t>
            </a:r>
          </a:p>
        </p:txBody>
      </p:sp>
      <p:sp>
        <p:nvSpPr>
          <p:cNvPr id="76" name="テキスト ボックス 155"/>
          <p:cNvSpPr txBox="1"/>
          <p:nvPr/>
        </p:nvSpPr>
        <p:spPr>
          <a:xfrm>
            <a:off x="8459224" y="4669431"/>
            <a:ext cx="97042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TW" sz="10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/>
                <a:ea typeface="新細明體" panose="02020500000000000000" charset="-120"/>
                <a:cs typeface="Arial" panose="020B0604020202020204"/>
                <a:sym typeface="Arial" panose="020B0604020202020204"/>
              </a:rPr>
              <a:t>KC</a:t>
            </a:r>
          </a:p>
        </p:txBody>
      </p:sp>
      <p:sp>
        <p:nvSpPr>
          <p:cNvPr id="77" name="Shape 137"/>
          <p:cNvSpPr>
            <a:spLocks noChangeArrowheads="1"/>
          </p:cNvSpPr>
          <p:nvPr/>
        </p:nvSpPr>
        <p:spPr bwMode="auto">
          <a:xfrm>
            <a:off x="9402747" y="4938297"/>
            <a:ext cx="144000" cy="144462"/>
          </a:xfrm>
          <a:prstGeom prst="ellipse">
            <a:avLst/>
          </a:prstGeom>
          <a:solidFill>
            <a:srgbClr val="FFFF00"/>
          </a:solidFill>
          <a:ln w="12700">
            <a:solidFill>
              <a:srgbClr val="000000"/>
            </a:solidFill>
            <a:round/>
          </a:ln>
        </p:spPr>
        <p:txBody>
          <a:bodyPr lIns="45719" tIns="45719" rIns="45719" bIns="45719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charset="-12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charset="-12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charset="-12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charset="-12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charset="-12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TW" altLang="zh-TW" sz="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charset="-120"/>
              <a:cs typeface="Arial" panose="020B0604020202020204"/>
              <a:sym typeface="Arial" panose="020B0604020202020204" pitchFamily="34" charset="0"/>
            </a:endParaRPr>
          </a:p>
        </p:txBody>
      </p:sp>
      <p:cxnSp>
        <p:nvCxnSpPr>
          <p:cNvPr id="78" name="直線單箭頭接點 77"/>
          <p:cNvCxnSpPr/>
          <p:nvPr/>
        </p:nvCxnSpPr>
        <p:spPr>
          <a:xfrm flipV="1">
            <a:off x="9621069" y="2662031"/>
            <a:ext cx="0" cy="4032000"/>
          </a:xfrm>
          <a:prstGeom prst="straightConnector1">
            <a:avLst/>
          </a:prstGeom>
          <a:ln w="28575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テキスト ボックス 155"/>
          <p:cNvSpPr txBox="1"/>
          <p:nvPr/>
        </p:nvSpPr>
        <p:spPr>
          <a:xfrm>
            <a:off x="8479240" y="6440013"/>
            <a:ext cx="97042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TW" sz="10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/>
                <a:ea typeface="新細明體" panose="02020500000000000000" charset="-120"/>
                <a:cs typeface="Arial" panose="020B0604020202020204"/>
                <a:sym typeface="Arial" panose="020B0604020202020204"/>
              </a:rPr>
              <a:t>BMT</a:t>
            </a:r>
          </a:p>
        </p:txBody>
      </p:sp>
      <p:sp>
        <p:nvSpPr>
          <p:cNvPr id="80" name="Shape 137"/>
          <p:cNvSpPr>
            <a:spLocks noChangeArrowheads="1"/>
          </p:cNvSpPr>
          <p:nvPr/>
        </p:nvSpPr>
        <p:spPr bwMode="auto">
          <a:xfrm>
            <a:off x="8257976" y="6649323"/>
            <a:ext cx="144000" cy="144462"/>
          </a:xfrm>
          <a:prstGeom prst="ellipse">
            <a:avLst/>
          </a:prstGeom>
          <a:solidFill>
            <a:srgbClr val="FFFF00"/>
          </a:solidFill>
          <a:ln w="12700">
            <a:solidFill>
              <a:srgbClr val="000000"/>
            </a:solidFill>
            <a:round/>
          </a:ln>
        </p:spPr>
        <p:txBody>
          <a:bodyPr lIns="45719" tIns="45719" rIns="45719" bIns="45719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charset="-12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charset="-12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charset="-12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charset="-12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charset="-12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TW" altLang="zh-TW" sz="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charset="-120"/>
              <a:cs typeface="Arial" panose="020B0604020202020204"/>
              <a:sym typeface="Arial" panose="020B0604020202020204" pitchFamily="34" charset="0"/>
            </a:endParaRPr>
          </a:p>
        </p:txBody>
      </p:sp>
      <p:sp>
        <p:nvSpPr>
          <p:cNvPr id="81" name="Shape 137"/>
          <p:cNvSpPr>
            <a:spLocks noChangeArrowheads="1"/>
          </p:cNvSpPr>
          <p:nvPr/>
        </p:nvSpPr>
        <p:spPr bwMode="auto">
          <a:xfrm>
            <a:off x="9549069" y="6643870"/>
            <a:ext cx="144000" cy="144462"/>
          </a:xfrm>
          <a:prstGeom prst="ellipse">
            <a:avLst/>
          </a:prstGeom>
          <a:solidFill>
            <a:srgbClr val="FFFF00"/>
          </a:solidFill>
          <a:ln w="12700">
            <a:solidFill>
              <a:srgbClr val="000000"/>
            </a:solidFill>
            <a:round/>
          </a:ln>
        </p:spPr>
        <p:txBody>
          <a:bodyPr lIns="45719" tIns="45719" rIns="45719" bIns="45719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charset="-12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charset="-12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charset="-12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charset="-12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charset="-12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TW" altLang="zh-TW" sz="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charset="-120"/>
              <a:cs typeface="Arial" panose="020B0604020202020204"/>
              <a:sym typeface="Arial" panose="020B0604020202020204" pitchFamily="34" charset="0"/>
            </a:endParaRPr>
          </a:p>
        </p:txBody>
      </p:sp>
      <p:sp>
        <p:nvSpPr>
          <p:cNvPr id="82" name="テキスト ボックス 155"/>
          <p:cNvSpPr txBox="1"/>
          <p:nvPr/>
        </p:nvSpPr>
        <p:spPr>
          <a:xfrm>
            <a:off x="3174919" y="6456589"/>
            <a:ext cx="113446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TW" sz="10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Yu Gothic" panose="020B0400000000000000" pitchFamily="34" charset="-128"/>
                <a:cs typeface="Arial" panose="020B0604020202020204"/>
                <a:sym typeface="Arial" panose="020B0604020202020204"/>
              </a:rPr>
              <a:t>LED</a:t>
            </a:r>
            <a:r>
              <a:rPr kumimoji="0" lang="zh-TW" alt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Yu Gothic" panose="020B0400000000000000" pitchFamily="34" charset="-128"/>
                <a:cs typeface="Arial" panose="020B0604020202020204"/>
                <a:sym typeface="Arial" panose="020B0604020202020204"/>
              </a:rPr>
              <a:t> </a:t>
            </a:r>
            <a:r>
              <a:rPr kumimoji="0" lang="en-US" altLang="zh-TW" sz="10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Yu Gothic" panose="020B0400000000000000" pitchFamily="34" charset="-128"/>
                <a:cs typeface="Arial" panose="020B0604020202020204"/>
                <a:sym typeface="Arial" panose="020B0604020202020204"/>
              </a:rPr>
              <a:t>tuning</a:t>
            </a:r>
            <a:endParaRPr kumimoji="0" lang="ja-JP" altLang="en-US" sz="10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 panose="020F0502020204030204"/>
              <a:ea typeface="Yu Gothic" panose="020B0400000000000000" pitchFamily="34" charset="-128"/>
              <a:cs typeface="Arial" panose="020B0604020202020204"/>
              <a:sym typeface="Arial" panose="020B0604020202020204"/>
            </a:endParaRPr>
          </a:p>
        </p:txBody>
      </p:sp>
      <p:sp>
        <p:nvSpPr>
          <p:cNvPr id="83" name="Shape 137"/>
          <p:cNvSpPr>
            <a:spLocks noChangeArrowheads="1"/>
          </p:cNvSpPr>
          <p:nvPr/>
        </p:nvSpPr>
        <p:spPr bwMode="auto">
          <a:xfrm>
            <a:off x="4071490" y="6662519"/>
            <a:ext cx="144000" cy="144462"/>
          </a:xfrm>
          <a:prstGeom prst="ellipse">
            <a:avLst/>
          </a:prstGeom>
          <a:solidFill>
            <a:srgbClr val="FFFF00"/>
          </a:solidFill>
          <a:ln w="12700">
            <a:solidFill>
              <a:srgbClr val="000000"/>
            </a:solidFill>
            <a:round/>
          </a:ln>
        </p:spPr>
        <p:txBody>
          <a:bodyPr lIns="45719" tIns="45719" rIns="45719" bIns="45719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charset="-12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charset="-12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charset="-12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charset="-12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charset="-12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TW" altLang="zh-TW" sz="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charset="-120"/>
              <a:cs typeface="Arial" panose="020B0604020202020204"/>
              <a:sym typeface="Arial" panose="020B0604020202020204" pitchFamily="34" charset="0"/>
            </a:endParaRPr>
          </a:p>
        </p:txBody>
      </p:sp>
      <p:sp>
        <p:nvSpPr>
          <p:cNvPr id="84" name="Shape 137"/>
          <p:cNvSpPr>
            <a:spLocks noChangeArrowheads="1"/>
          </p:cNvSpPr>
          <p:nvPr/>
        </p:nvSpPr>
        <p:spPr bwMode="auto">
          <a:xfrm>
            <a:off x="3104811" y="6662519"/>
            <a:ext cx="144000" cy="144462"/>
          </a:xfrm>
          <a:prstGeom prst="ellipse">
            <a:avLst/>
          </a:prstGeom>
          <a:solidFill>
            <a:srgbClr val="FFFF00"/>
          </a:solidFill>
          <a:ln w="12700">
            <a:solidFill>
              <a:srgbClr val="000000"/>
            </a:solidFill>
            <a:round/>
          </a:ln>
        </p:spPr>
        <p:txBody>
          <a:bodyPr lIns="45719" tIns="45719" rIns="45719" bIns="45719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charset="-12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charset="-12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charset="-12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charset="-12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charset="-12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TW" altLang="zh-TW" sz="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charset="-120"/>
              <a:cs typeface="Arial" panose="020B0604020202020204"/>
              <a:sym typeface="Arial" panose="020B0604020202020204" pitchFamily="34" charset="0"/>
            </a:endParaRPr>
          </a:p>
        </p:txBody>
      </p:sp>
      <p:cxnSp>
        <p:nvCxnSpPr>
          <p:cNvPr id="85" name="直線接點 84"/>
          <p:cNvCxnSpPr/>
          <p:nvPr/>
        </p:nvCxnSpPr>
        <p:spPr>
          <a:xfrm>
            <a:off x="3249776" y="6733498"/>
            <a:ext cx="864000" cy="0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直線接點 85"/>
          <p:cNvCxnSpPr/>
          <p:nvPr/>
        </p:nvCxnSpPr>
        <p:spPr>
          <a:xfrm>
            <a:off x="3330087" y="5836245"/>
            <a:ext cx="684000" cy="0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直線接點 86"/>
          <p:cNvCxnSpPr/>
          <p:nvPr/>
        </p:nvCxnSpPr>
        <p:spPr>
          <a:xfrm>
            <a:off x="8364933" y="6733498"/>
            <a:ext cx="1188000" cy="0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直線接點 87"/>
          <p:cNvCxnSpPr/>
          <p:nvPr/>
        </p:nvCxnSpPr>
        <p:spPr>
          <a:xfrm>
            <a:off x="7510537" y="2567888"/>
            <a:ext cx="1584000" cy="0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9" name="Shape 137"/>
          <p:cNvSpPr>
            <a:spLocks noChangeArrowheads="1"/>
          </p:cNvSpPr>
          <p:nvPr/>
        </p:nvSpPr>
        <p:spPr bwMode="auto">
          <a:xfrm>
            <a:off x="5596214" y="2505166"/>
            <a:ext cx="144000" cy="144462"/>
          </a:xfrm>
          <a:prstGeom prst="ellipse">
            <a:avLst/>
          </a:prstGeom>
          <a:solidFill>
            <a:srgbClr val="FFFF00"/>
          </a:solidFill>
          <a:ln w="12700">
            <a:solidFill>
              <a:srgbClr val="000000"/>
            </a:solidFill>
            <a:round/>
          </a:ln>
        </p:spPr>
        <p:txBody>
          <a:bodyPr lIns="45719" tIns="45719" rIns="45719" bIns="45719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charset="-12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charset="-12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charset="-12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charset="-12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charset="-12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TW" altLang="zh-TW" sz="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charset="-120"/>
              <a:cs typeface="Arial" panose="020B0604020202020204"/>
              <a:sym typeface="Arial" panose="020B0604020202020204" pitchFamily="34" charset="0"/>
            </a:endParaRPr>
          </a:p>
        </p:txBody>
      </p:sp>
      <p:sp>
        <p:nvSpPr>
          <p:cNvPr id="100" name="Shape 137"/>
          <p:cNvSpPr>
            <a:spLocks noChangeArrowheads="1"/>
          </p:cNvSpPr>
          <p:nvPr/>
        </p:nvSpPr>
        <p:spPr bwMode="auto">
          <a:xfrm>
            <a:off x="8695318" y="2496946"/>
            <a:ext cx="144000" cy="144462"/>
          </a:xfrm>
          <a:prstGeom prst="ellipse">
            <a:avLst/>
          </a:prstGeom>
          <a:solidFill>
            <a:srgbClr val="FFFF00"/>
          </a:solidFill>
          <a:ln w="12700">
            <a:solidFill>
              <a:srgbClr val="000000"/>
            </a:solidFill>
            <a:round/>
          </a:ln>
        </p:spPr>
        <p:txBody>
          <a:bodyPr lIns="45719" tIns="45719" rIns="45719" bIns="45719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charset="-12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charset="-12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charset="-12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charset="-12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charset="-12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TW" altLang="zh-TW" sz="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charset="-120"/>
              <a:cs typeface="Arial" panose="020B0604020202020204"/>
              <a:sym typeface="Arial" panose="020B0604020202020204" pitchFamily="34" charset="0"/>
            </a:endParaRPr>
          </a:p>
        </p:txBody>
      </p:sp>
      <p:sp>
        <p:nvSpPr>
          <p:cNvPr id="38" name="テキスト ボックス 155"/>
          <p:cNvSpPr txBox="1"/>
          <p:nvPr/>
        </p:nvSpPr>
        <p:spPr>
          <a:xfrm>
            <a:off x="7510940" y="2061150"/>
            <a:ext cx="14948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TW" sz="10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新細明體" panose="02020500000000000000" charset="-120"/>
                <a:cs typeface="Arial" panose="020B0604020202020204"/>
                <a:sym typeface="Arial" panose="020B0604020202020204"/>
              </a:rPr>
              <a:t>HW</a:t>
            </a:r>
            <a:r>
              <a:rPr kumimoji="0" lang="zh-TW" alt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新細明體" panose="02020500000000000000" charset="-120"/>
                <a:cs typeface="Arial" panose="020B0604020202020204"/>
                <a:sym typeface="Arial" panose="020B0604020202020204"/>
              </a:rPr>
              <a:t> </a:t>
            </a:r>
            <a:r>
              <a:rPr kumimoji="0" lang="en-US" altLang="zh-TW" sz="10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新細明體" panose="02020500000000000000" charset="-120"/>
                <a:cs typeface="Arial" panose="020B0604020202020204"/>
                <a:sym typeface="Arial" panose="020B0604020202020204"/>
              </a:rPr>
              <a:t>validation/SI</a:t>
            </a:r>
            <a:r>
              <a:rPr kumimoji="0" lang="zh-TW" alt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新細明體" panose="02020500000000000000" charset="-120"/>
                <a:cs typeface="Arial" panose="020B0604020202020204"/>
                <a:sym typeface="Arial" panose="020B0604020202020204"/>
              </a:rPr>
              <a:t> </a:t>
            </a:r>
            <a:r>
              <a:rPr kumimoji="0" lang="en-US" altLang="zh-TW" sz="10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新細明體" panose="02020500000000000000" charset="-120"/>
                <a:cs typeface="Arial" panose="020B0604020202020204"/>
                <a:sym typeface="Arial" panose="020B0604020202020204"/>
              </a:rPr>
              <a:t>testing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TW" sz="10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新細明體" panose="02020500000000000000" charset="-120"/>
                <a:cs typeface="Arial" panose="020B0604020202020204"/>
                <a:sym typeface="Arial" panose="020B0604020202020204"/>
              </a:rPr>
              <a:t>Climate</a:t>
            </a:r>
            <a:r>
              <a:rPr kumimoji="0" lang="zh-TW" alt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新細明體" panose="02020500000000000000" charset="-120"/>
                <a:cs typeface="Arial" panose="020B0604020202020204"/>
                <a:sym typeface="Arial" panose="020B0604020202020204"/>
              </a:rPr>
              <a:t> </a:t>
            </a:r>
            <a:r>
              <a:rPr kumimoji="0" lang="en-US" altLang="ja-JP" sz="10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Yu Gothic" panose="020B0400000000000000" pitchFamily="34" charset="-128"/>
                <a:cs typeface="Arial" panose="020B0604020202020204"/>
                <a:sym typeface="Arial" panose="020B0604020202020204"/>
              </a:rPr>
              <a:t>Reliability</a:t>
            </a:r>
            <a:r>
              <a:rPr kumimoji="0" lang="zh-TW" alt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新細明體" panose="02020500000000000000" charset="-120"/>
                <a:cs typeface="Arial" panose="020B0604020202020204"/>
                <a:sym typeface="Arial" panose="020B0604020202020204"/>
              </a:rPr>
              <a:t> </a:t>
            </a:r>
            <a:r>
              <a:rPr kumimoji="0" lang="en-US" altLang="zh-TW" sz="10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新細明體" panose="02020500000000000000" charset="-120"/>
                <a:cs typeface="Arial" panose="020B0604020202020204"/>
                <a:sym typeface="Arial" panose="020B0604020202020204"/>
              </a:rPr>
              <a:t>@HC</a:t>
            </a:r>
          </a:p>
        </p:txBody>
      </p:sp>
      <p:cxnSp>
        <p:nvCxnSpPr>
          <p:cNvPr id="102" name="直線接點 101"/>
          <p:cNvCxnSpPr/>
          <p:nvPr/>
        </p:nvCxnSpPr>
        <p:spPr>
          <a:xfrm>
            <a:off x="7890889" y="5847560"/>
            <a:ext cx="756000" cy="0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" name="Shape 137"/>
          <p:cNvSpPr>
            <a:spLocks noChangeArrowheads="1"/>
          </p:cNvSpPr>
          <p:nvPr/>
        </p:nvSpPr>
        <p:spPr bwMode="auto">
          <a:xfrm>
            <a:off x="8619608" y="5813707"/>
            <a:ext cx="144000" cy="144462"/>
          </a:xfrm>
          <a:prstGeom prst="ellipse">
            <a:avLst/>
          </a:prstGeom>
          <a:solidFill>
            <a:srgbClr val="FFFF00"/>
          </a:solidFill>
          <a:ln w="12700">
            <a:solidFill>
              <a:srgbClr val="000000"/>
            </a:solidFill>
            <a:round/>
          </a:ln>
        </p:spPr>
        <p:txBody>
          <a:bodyPr lIns="45719" tIns="45719" rIns="45719" bIns="45719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charset="-12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charset="-12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charset="-12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charset="-12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charset="-12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TW" altLang="zh-TW" sz="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charset="-120"/>
              <a:cs typeface="Arial" panose="020B0604020202020204"/>
              <a:sym typeface="Arial" panose="020B0604020202020204" pitchFamily="34" charset="0"/>
            </a:endParaRPr>
          </a:p>
        </p:txBody>
      </p:sp>
      <p:sp>
        <p:nvSpPr>
          <p:cNvPr id="2" name="文字方塊 1"/>
          <p:cNvSpPr txBox="1"/>
          <p:nvPr/>
        </p:nvSpPr>
        <p:spPr>
          <a:xfrm>
            <a:off x="4707403" y="2633954"/>
            <a:ext cx="901065" cy="2762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TW" sz="1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新細明體" panose="02020500000000000000" charset="-120"/>
                <a:cs typeface="+mn-cs"/>
              </a:rPr>
              <a:t>2/11-&gt;2/22</a:t>
            </a:r>
          </a:p>
        </p:txBody>
      </p:sp>
      <p:sp>
        <p:nvSpPr>
          <p:cNvPr id="105" name="菱形 104"/>
          <p:cNvSpPr/>
          <p:nvPr/>
        </p:nvSpPr>
        <p:spPr>
          <a:xfrm>
            <a:off x="5289472" y="2450946"/>
            <a:ext cx="235527" cy="215444"/>
          </a:xfrm>
          <a:prstGeom prst="diamond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新細明體" panose="02020500000000000000" charset="-120"/>
              <a:cs typeface="+mn-cs"/>
            </a:endParaRPr>
          </a:p>
        </p:txBody>
      </p:sp>
      <p:sp>
        <p:nvSpPr>
          <p:cNvPr id="12" name="文字方塊 11"/>
          <p:cNvSpPr txBox="1"/>
          <p:nvPr/>
        </p:nvSpPr>
        <p:spPr>
          <a:xfrm>
            <a:off x="4788241" y="2860980"/>
            <a:ext cx="10030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新細明體" panose="02020500000000000000" charset="-120"/>
                <a:cs typeface="+mn-cs"/>
              </a:rPr>
              <a:t>Confirm if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新細明體" panose="02020500000000000000" charset="-120"/>
                <a:cs typeface="+mn-cs"/>
              </a:rPr>
              <a:t>PCBA fixed</a:t>
            </a:r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新細明體" panose="02020500000000000000" charset="-120"/>
              <a:cs typeface="+mn-cs"/>
            </a:endParaRPr>
          </a:p>
        </p:txBody>
      </p:sp>
      <p:cxnSp>
        <p:nvCxnSpPr>
          <p:cNvPr id="107" name="直線接點 106"/>
          <p:cNvCxnSpPr/>
          <p:nvPr/>
        </p:nvCxnSpPr>
        <p:spPr>
          <a:xfrm>
            <a:off x="3269594" y="2571652"/>
            <a:ext cx="1404000" cy="0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直線接點 107"/>
          <p:cNvCxnSpPr/>
          <p:nvPr/>
        </p:nvCxnSpPr>
        <p:spPr>
          <a:xfrm>
            <a:off x="6720940" y="2567888"/>
            <a:ext cx="324000" cy="0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707962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矩形 87">
            <a:extLst>
              <a:ext uri="{FF2B5EF4-FFF2-40B4-BE49-F238E27FC236}">
                <a16:creationId xmlns:a16="http://schemas.microsoft.com/office/drawing/2014/main" id="{02BE3B6F-6A26-4A67-B32B-84774F290B55}"/>
              </a:ext>
            </a:extLst>
          </p:cNvPr>
          <p:cNvSpPr/>
          <p:nvPr/>
        </p:nvSpPr>
        <p:spPr>
          <a:xfrm>
            <a:off x="7631718" y="704400"/>
            <a:ext cx="134619" cy="5753609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graphicFrame>
        <p:nvGraphicFramePr>
          <p:cNvPr id="144" name="表格 143"/>
          <p:cNvGraphicFramePr>
            <a:graphicFrameLocks noGrp="1"/>
          </p:cNvGraphicFramePr>
          <p:nvPr/>
        </p:nvGraphicFramePr>
        <p:xfrm>
          <a:off x="939417" y="720160"/>
          <a:ext cx="10849714" cy="5761535"/>
        </p:xfrm>
        <a:graphic>
          <a:graphicData uri="http://schemas.openxmlformats.org/drawingml/2006/table">
            <a:tbl>
              <a:tblPr/>
              <a:tblGrid>
                <a:gridCol w="413584">
                  <a:extLst>
                    <a:ext uri="{9D8B030D-6E8A-4147-A177-3AD203B41FA5}">
                      <a16:colId xmlns:a16="http://schemas.microsoft.com/office/drawing/2014/main" val="3799683774"/>
                    </a:ext>
                  </a:extLst>
                </a:gridCol>
                <a:gridCol w="379120">
                  <a:extLst>
                    <a:ext uri="{9D8B030D-6E8A-4147-A177-3AD203B41FA5}">
                      <a16:colId xmlns:a16="http://schemas.microsoft.com/office/drawing/2014/main" val="158792245"/>
                    </a:ext>
                  </a:extLst>
                </a:gridCol>
                <a:gridCol w="379120">
                  <a:extLst>
                    <a:ext uri="{9D8B030D-6E8A-4147-A177-3AD203B41FA5}">
                      <a16:colId xmlns:a16="http://schemas.microsoft.com/office/drawing/2014/main" val="1622471892"/>
                    </a:ext>
                  </a:extLst>
                </a:gridCol>
                <a:gridCol w="413584">
                  <a:extLst>
                    <a:ext uri="{9D8B030D-6E8A-4147-A177-3AD203B41FA5}">
                      <a16:colId xmlns:a16="http://schemas.microsoft.com/office/drawing/2014/main" val="3910184524"/>
                    </a:ext>
                  </a:extLst>
                </a:gridCol>
                <a:gridCol w="413584">
                  <a:extLst>
                    <a:ext uri="{9D8B030D-6E8A-4147-A177-3AD203B41FA5}">
                      <a16:colId xmlns:a16="http://schemas.microsoft.com/office/drawing/2014/main" val="1539095371"/>
                    </a:ext>
                  </a:extLst>
                </a:gridCol>
                <a:gridCol w="413584">
                  <a:extLst>
                    <a:ext uri="{9D8B030D-6E8A-4147-A177-3AD203B41FA5}">
                      <a16:colId xmlns:a16="http://schemas.microsoft.com/office/drawing/2014/main" val="3200498482"/>
                    </a:ext>
                  </a:extLst>
                </a:gridCol>
                <a:gridCol w="379120">
                  <a:extLst>
                    <a:ext uri="{9D8B030D-6E8A-4147-A177-3AD203B41FA5}">
                      <a16:colId xmlns:a16="http://schemas.microsoft.com/office/drawing/2014/main" val="4023731249"/>
                    </a:ext>
                  </a:extLst>
                </a:gridCol>
                <a:gridCol w="413584">
                  <a:extLst>
                    <a:ext uri="{9D8B030D-6E8A-4147-A177-3AD203B41FA5}">
                      <a16:colId xmlns:a16="http://schemas.microsoft.com/office/drawing/2014/main" val="3011710477"/>
                    </a:ext>
                  </a:extLst>
                </a:gridCol>
                <a:gridCol w="413584">
                  <a:extLst>
                    <a:ext uri="{9D8B030D-6E8A-4147-A177-3AD203B41FA5}">
                      <a16:colId xmlns:a16="http://schemas.microsoft.com/office/drawing/2014/main" val="2035292697"/>
                    </a:ext>
                  </a:extLst>
                </a:gridCol>
                <a:gridCol w="413584">
                  <a:extLst>
                    <a:ext uri="{9D8B030D-6E8A-4147-A177-3AD203B41FA5}">
                      <a16:colId xmlns:a16="http://schemas.microsoft.com/office/drawing/2014/main" val="3072322063"/>
                    </a:ext>
                  </a:extLst>
                </a:gridCol>
                <a:gridCol w="372226">
                  <a:extLst>
                    <a:ext uri="{9D8B030D-6E8A-4147-A177-3AD203B41FA5}">
                      <a16:colId xmlns:a16="http://schemas.microsoft.com/office/drawing/2014/main" val="1514784298"/>
                    </a:ext>
                  </a:extLst>
                </a:gridCol>
                <a:gridCol w="379120">
                  <a:extLst>
                    <a:ext uri="{9D8B030D-6E8A-4147-A177-3AD203B41FA5}">
                      <a16:colId xmlns:a16="http://schemas.microsoft.com/office/drawing/2014/main" val="2759102165"/>
                    </a:ext>
                  </a:extLst>
                </a:gridCol>
                <a:gridCol w="379120">
                  <a:extLst>
                    <a:ext uri="{9D8B030D-6E8A-4147-A177-3AD203B41FA5}">
                      <a16:colId xmlns:a16="http://schemas.microsoft.com/office/drawing/2014/main" val="1967230313"/>
                    </a:ext>
                  </a:extLst>
                </a:gridCol>
                <a:gridCol w="379120">
                  <a:extLst>
                    <a:ext uri="{9D8B030D-6E8A-4147-A177-3AD203B41FA5}">
                      <a16:colId xmlns:a16="http://schemas.microsoft.com/office/drawing/2014/main" val="2238823890"/>
                    </a:ext>
                  </a:extLst>
                </a:gridCol>
                <a:gridCol w="379120">
                  <a:extLst>
                    <a:ext uri="{9D8B030D-6E8A-4147-A177-3AD203B41FA5}">
                      <a16:colId xmlns:a16="http://schemas.microsoft.com/office/drawing/2014/main" val="743764443"/>
                    </a:ext>
                  </a:extLst>
                </a:gridCol>
                <a:gridCol w="379120">
                  <a:extLst>
                    <a:ext uri="{9D8B030D-6E8A-4147-A177-3AD203B41FA5}">
                      <a16:colId xmlns:a16="http://schemas.microsoft.com/office/drawing/2014/main" val="2640614688"/>
                    </a:ext>
                  </a:extLst>
                </a:gridCol>
                <a:gridCol w="379120">
                  <a:extLst>
                    <a:ext uri="{9D8B030D-6E8A-4147-A177-3AD203B41FA5}">
                      <a16:colId xmlns:a16="http://schemas.microsoft.com/office/drawing/2014/main" val="2013503595"/>
                    </a:ext>
                  </a:extLst>
                </a:gridCol>
                <a:gridCol w="379120">
                  <a:extLst>
                    <a:ext uri="{9D8B030D-6E8A-4147-A177-3AD203B41FA5}">
                      <a16:colId xmlns:a16="http://schemas.microsoft.com/office/drawing/2014/main" val="1608147273"/>
                    </a:ext>
                  </a:extLst>
                </a:gridCol>
                <a:gridCol w="379120">
                  <a:extLst>
                    <a:ext uri="{9D8B030D-6E8A-4147-A177-3AD203B41FA5}">
                      <a16:colId xmlns:a16="http://schemas.microsoft.com/office/drawing/2014/main" val="4004711071"/>
                    </a:ext>
                  </a:extLst>
                </a:gridCol>
                <a:gridCol w="379120">
                  <a:extLst>
                    <a:ext uri="{9D8B030D-6E8A-4147-A177-3AD203B41FA5}">
                      <a16:colId xmlns:a16="http://schemas.microsoft.com/office/drawing/2014/main" val="1213144367"/>
                    </a:ext>
                  </a:extLst>
                </a:gridCol>
                <a:gridCol w="379120">
                  <a:extLst>
                    <a:ext uri="{9D8B030D-6E8A-4147-A177-3AD203B41FA5}">
                      <a16:colId xmlns:a16="http://schemas.microsoft.com/office/drawing/2014/main" val="190561340"/>
                    </a:ext>
                  </a:extLst>
                </a:gridCol>
                <a:gridCol w="379120">
                  <a:extLst>
                    <a:ext uri="{9D8B030D-6E8A-4147-A177-3AD203B41FA5}">
                      <a16:colId xmlns:a16="http://schemas.microsoft.com/office/drawing/2014/main" val="990261414"/>
                    </a:ext>
                  </a:extLst>
                </a:gridCol>
                <a:gridCol w="379120">
                  <a:extLst>
                    <a:ext uri="{9D8B030D-6E8A-4147-A177-3AD203B41FA5}">
                      <a16:colId xmlns:a16="http://schemas.microsoft.com/office/drawing/2014/main" val="546987301"/>
                    </a:ext>
                  </a:extLst>
                </a:gridCol>
                <a:gridCol w="379120">
                  <a:extLst>
                    <a:ext uri="{9D8B030D-6E8A-4147-A177-3AD203B41FA5}">
                      <a16:colId xmlns:a16="http://schemas.microsoft.com/office/drawing/2014/main" val="1750614565"/>
                    </a:ext>
                  </a:extLst>
                </a:gridCol>
                <a:gridCol w="379120">
                  <a:extLst>
                    <a:ext uri="{9D8B030D-6E8A-4147-A177-3AD203B41FA5}">
                      <a16:colId xmlns:a16="http://schemas.microsoft.com/office/drawing/2014/main" val="1086016784"/>
                    </a:ext>
                  </a:extLst>
                </a:gridCol>
                <a:gridCol w="379120">
                  <a:extLst>
                    <a:ext uri="{9D8B030D-6E8A-4147-A177-3AD203B41FA5}">
                      <a16:colId xmlns:a16="http://schemas.microsoft.com/office/drawing/2014/main" val="2929061828"/>
                    </a:ext>
                  </a:extLst>
                </a:gridCol>
                <a:gridCol w="379120">
                  <a:extLst>
                    <a:ext uri="{9D8B030D-6E8A-4147-A177-3AD203B41FA5}">
                      <a16:colId xmlns:a16="http://schemas.microsoft.com/office/drawing/2014/main" val="1353793741"/>
                    </a:ext>
                  </a:extLst>
                </a:gridCol>
                <a:gridCol w="379120">
                  <a:extLst>
                    <a:ext uri="{9D8B030D-6E8A-4147-A177-3AD203B41FA5}">
                      <a16:colId xmlns:a16="http://schemas.microsoft.com/office/drawing/2014/main" val="3322863007"/>
                    </a:ext>
                  </a:extLst>
                </a:gridCol>
              </a:tblGrid>
              <a:tr h="24899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Calibri" panose="020F0502020204030204" pitchFamily="34" charset="0"/>
                        </a:rPr>
                        <a:t>50</a:t>
                      </a:r>
                    </a:p>
                  </a:txBody>
                  <a:tcPr marL="5011" marR="5011" marT="5011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Calibri" panose="020F0502020204030204" pitchFamily="34" charset="0"/>
                        </a:rPr>
                        <a:t>51</a:t>
                      </a:r>
                    </a:p>
                  </a:txBody>
                  <a:tcPr marL="5011" marR="5011" marT="5011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Calibri" panose="020F0502020204030204" pitchFamily="34" charset="0"/>
                        </a:rPr>
                        <a:t>52</a:t>
                      </a:r>
                    </a:p>
                  </a:txBody>
                  <a:tcPr marL="5011" marR="5011" marT="5011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Calibri" panose="020F0502020204030204" pitchFamily="34" charset="0"/>
                        </a:rPr>
                        <a:t>53</a:t>
                      </a:r>
                    </a:p>
                  </a:txBody>
                  <a:tcPr marL="5011" marR="5011" marT="5011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 marL="5011" marR="5011" marT="5011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Calibri" panose="020F0502020204030204" pitchFamily="34" charset="0"/>
                        </a:rPr>
                        <a:t>2</a:t>
                      </a:r>
                    </a:p>
                  </a:txBody>
                  <a:tcPr marL="5011" marR="5011" marT="5011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Calibri" panose="020F0502020204030204" pitchFamily="34" charset="0"/>
                        </a:rPr>
                        <a:t>3</a:t>
                      </a:r>
                    </a:p>
                  </a:txBody>
                  <a:tcPr marL="5011" marR="5011" marT="5011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Calibri" panose="020F0502020204030204" pitchFamily="34" charset="0"/>
                        </a:rPr>
                        <a:t>4</a:t>
                      </a:r>
                    </a:p>
                  </a:txBody>
                  <a:tcPr marL="5011" marR="5011" marT="5011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Calibri" panose="020F0502020204030204" pitchFamily="34" charset="0"/>
                        </a:rPr>
                        <a:t>5</a:t>
                      </a:r>
                    </a:p>
                  </a:txBody>
                  <a:tcPr marL="5011" marR="5011" marT="5011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Calibri" panose="020F0502020204030204" pitchFamily="34" charset="0"/>
                        </a:rPr>
                        <a:t>6</a:t>
                      </a:r>
                    </a:p>
                  </a:txBody>
                  <a:tcPr marL="5011" marR="5011" marT="5011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Calibri" panose="020F0502020204030204" pitchFamily="34" charset="0"/>
                        </a:rPr>
                        <a:t>7</a:t>
                      </a:r>
                    </a:p>
                  </a:txBody>
                  <a:tcPr marL="5011" marR="5011" marT="5011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Calibri" panose="020F0502020204030204" pitchFamily="34" charset="0"/>
                        </a:rPr>
                        <a:t>8</a:t>
                      </a:r>
                    </a:p>
                  </a:txBody>
                  <a:tcPr marL="5011" marR="5011" marT="5011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Calibri" panose="020F0502020204030204" pitchFamily="34" charset="0"/>
                        </a:rPr>
                        <a:t>9</a:t>
                      </a:r>
                    </a:p>
                  </a:txBody>
                  <a:tcPr marL="5011" marR="5011" marT="5011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Calibri" panose="020F0502020204030204" pitchFamily="34" charset="0"/>
                        </a:rPr>
                        <a:t>10</a:t>
                      </a:r>
                    </a:p>
                  </a:txBody>
                  <a:tcPr marL="5011" marR="5011" marT="5011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Calibri" panose="020F0502020204030204" pitchFamily="34" charset="0"/>
                        </a:rPr>
                        <a:t>11</a:t>
                      </a:r>
                    </a:p>
                  </a:txBody>
                  <a:tcPr marL="5011" marR="5011" marT="5011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Calibri" panose="020F0502020204030204" pitchFamily="34" charset="0"/>
                        </a:rPr>
                        <a:t>12</a:t>
                      </a:r>
                    </a:p>
                  </a:txBody>
                  <a:tcPr marL="5011" marR="5011" marT="5011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Calibri" panose="020F0502020204030204" pitchFamily="34" charset="0"/>
                        </a:rPr>
                        <a:t>13</a:t>
                      </a:r>
                    </a:p>
                  </a:txBody>
                  <a:tcPr marL="5011" marR="5011" marT="5011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Calibri" panose="020F0502020204030204" pitchFamily="34" charset="0"/>
                        </a:rPr>
                        <a:t>14</a:t>
                      </a:r>
                    </a:p>
                  </a:txBody>
                  <a:tcPr marL="5011" marR="5011" marT="5011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Calibri" panose="020F0502020204030204" pitchFamily="34" charset="0"/>
                        </a:rPr>
                        <a:t>15</a:t>
                      </a:r>
                    </a:p>
                  </a:txBody>
                  <a:tcPr marL="5011" marR="5011" marT="5011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Calibri" panose="020F0502020204030204" pitchFamily="34" charset="0"/>
                        </a:rPr>
                        <a:t>16</a:t>
                      </a:r>
                    </a:p>
                  </a:txBody>
                  <a:tcPr marL="5011" marR="5011" marT="5011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Calibri" panose="020F0502020204030204" pitchFamily="34" charset="0"/>
                        </a:rPr>
                        <a:t>17</a:t>
                      </a:r>
                    </a:p>
                  </a:txBody>
                  <a:tcPr marL="5011" marR="5011" marT="5011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Calibri" panose="020F0502020204030204" pitchFamily="34" charset="0"/>
                        </a:rPr>
                        <a:t>18</a:t>
                      </a:r>
                    </a:p>
                  </a:txBody>
                  <a:tcPr marL="5011" marR="5011" marT="5011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Calibri" panose="020F0502020204030204" pitchFamily="34" charset="0"/>
                        </a:rPr>
                        <a:t>19</a:t>
                      </a:r>
                    </a:p>
                  </a:txBody>
                  <a:tcPr marL="5011" marR="5011" marT="5011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Calibri" panose="020F0502020204030204" pitchFamily="34" charset="0"/>
                        </a:rPr>
                        <a:t>20</a:t>
                      </a:r>
                    </a:p>
                  </a:txBody>
                  <a:tcPr marL="5011" marR="5011" marT="5011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Calibri" panose="020F0502020204030204" pitchFamily="34" charset="0"/>
                        </a:rPr>
                        <a:t>21</a:t>
                      </a:r>
                    </a:p>
                  </a:txBody>
                  <a:tcPr marL="5011" marR="5011" marT="5011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Calibri" panose="020F0502020204030204" pitchFamily="34" charset="0"/>
                        </a:rPr>
                        <a:t>22</a:t>
                      </a:r>
                    </a:p>
                  </a:txBody>
                  <a:tcPr marL="5011" marR="5011" marT="5011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Calibri" panose="020F0502020204030204" pitchFamily="34" charset="0"/>
                        </a:rPr>
                        <a:t>23</a:t>
                      </a:r>
                    </a:p>
                  </a:txBody>
                  <a:tcPr marL="5011" marR="5011" marT="5011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Calibri" panose="020F0502020204030204" pitchFamily="34" charset="0"/>
                        </a:rPr>
                        <a:t>24</a:t>
                      </a:r>
                    </a:p>
                  </a:txBody>
                  <a:tcPr marL="5011" marR="5011" marT="5011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4120866"/>
                  </a:ext>
                </a:extLst>
              </a:tr>
              <a:tr h="345612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Calibri" panose="020F0502020204030204" pitchFamily="34" charset="0"/>
                        </a:rPr>
                        <a:t>12/6</a:t>
                      </a:r>
                    </a:p>
                  </a:txBody>
                  <a:tcPr marL="5011" marR="5011" marT="5011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Calibri" panose="020F0502020204030204" pitchFamily="34" charset="0"/>
                        </a:rPr>
                        <a:t>12/13</a:t>
                      </a:r>
                    </a:p>
                  </a:txBody>
                  <a:tcPr marL="5011" marR="5011" marT="5011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Calibri" panose="020F0502020204030204" pitchFamily="34" charset="0"/>
                        </a:rPr>
                        <a:t>12/20</a:t>
                      </a:r>
                    </a:p>
                  </a:txBody>
                  <a:tcPr marL="5011" marR="5011" marT="5011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Calibri" panose="020F0502020204030204" pitchFamily="34" charset="0"/>
                        </a:rPr>
                        <a:t>12/27</a:t>
                      </a:r>
                    </a:p>
                  </a:txBody>
                  <a:tcPr marL="5011" marR="5011" marT="5011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Calibri" panose="020F0502020204030204" pitchFamily="34" charset="0"/>
                        </a:rPr>
                        <a:t>1/3’22</a:t>
                      </a:r>
                    </a:p>
                  </a:txBody>
                  <a:tcPr marL="5011" marR="5011" marT="5011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Calibri" panose="020F0502020204030204" pitchFamily="34" charset="0"/>
                        </a:rPr>
                        <a:t>1/10</a:t>
                      </a:r>
                    </a:p>
                  </a:txBody>
                  <a:tcPr marL="5011" marR="5011" marT="5011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Calibri" panose="020F0502020204030204" pitchFamily="34" charset="0"/>
                        </a:rPr>
                        <a:t>1/17</a:t>
                      </a:r>
                    </a:p>
                  </a:txBody>
                  <a:tcPr marL="5011" marR="5011" marT="5011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Calibri" panose="020F0502020204030204" pitchFamily="34" charset="0"/>
                        </a:rPr>
                        <a:t>1/24</a:t>
                      </a:r>
                    </a:p>
                  </a:txBody>
                  <a:tcPr marL="5011" marR="5011" marT="5011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Calibri" panose="020F0502020204030204" pitchFamily="34" charset="0"/>
                        </a:rPr>
                        <a:t>1/31</a:t>
                      </a:r>
                    </a:p>
                  </a:txBody>
                  <a:tcPr marL="5011" marR="5011" marT="5011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Calibri" panose="020F0502020204030204" pitchFamily="34" charset="0"/>
                        </a:rPr>
                        <a:t>2/7</a:t>
                      </a:r>
                    </a:p>
                  </a:txBody>
                  <a:tcPr marL="5011" marR="5011" marT="5011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Calibri" panose="020F0502020204030204" pitchFamily="34" charset="0"/>
                        </a:rPr>
                        <a:t>2/14</a:t>
                      </a:r>
                    </a:p>
                  </a:txBody>
                  <a:tcPr marL="5011" marR="5011" marT="5011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Calibri" panose="020F0502020204030204" pitchFamily="34" charset="0"/>
                        </a:rPr>
                        <a:t>2/21</a:t>
                      </a:r>
                    </a:p>
                  </a:txBody>
                  <a:tcPr marL="5011" marR="5011" marT="5011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Calibri" panose="020F0502020204030204" pitchFamily="34" charset="0"/>
                        </a:rPr>
                        <a:t>2/28</a:t>
                      </a:r>
                    </a:p>
                  </a:txBody>
                  <a:tcPr marL="5011" marR="5011" marT="5011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Calibri" panose="020F0502020204030204" pitchFamily="34" charset="0"/>
                        </a:rPr>
                        <a:t>3/7</a:t>
                      </a:r>
                    </a:p>
                  </a:txBody>
                  <a:tcPr marL="5011" marR="5011" marT="5011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Calibri" panose="020F0502020204030204" pitchFamily="34" charset="0"/>
                        </a:rPr>
                        <a:t>3/14</a:t>
                      </a:r>
                    </a:p>
                  </a:txBody>
                  <a:tcPr marL="5011" marR="5011" marT="5011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Calibri" panose="020F0502020204030204" pitchFamily="34" charset="0"/>
                        </a:rPr>
                        <a:t>3/21</a:t>
                      </a:r>
                    </a:p>
                  </a:txBody>
                  <a:tcPr marL="5011" marR="5011" marT="5011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Calibri" panose="020F0502020204030204" pitchFamily="34" charset="0"/>
                        </a:rPr>
                        <a:t>3/28</a:t>
                      </a:r>
                    </a:p>
                  </a:txBody>
                  <a:tcPr marL="5011" marR="5011" marT="5011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Calibri" panose="020F0502020204030204" pitchFamily="34" charset="0"/>
                        </a:rPr>
                        <a:t>4/4</a:t>
                      </a:r>
                    </a:p>
                  </a:txBody>
                  <a:tcPr marL="5011" marR="5011" marT="5011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Calibri" panose="020F0502020204030204" pitchFamily="34" charset="0"/>
                        </a:rPr>
                        <a:t>4/11</a:t>
                      </a:r>
                    </a:p>
                  </a:txBody>
                  <a:tcPr marL="5011" marR="5011" marT="5011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Calibri" panose="020F0502020204030204" pitchFamily="34" charset="0"/>
                        </a:rPr>
                        <a:t>4/18</a:t>
                      </a:r>
                    </a:p>
                  </a:txBody>
                  <a:tcPr marL="5011" marR="5011" marT="5011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Calibri" panose="020F0502020204030204" pitchFamily="34" charset="0"/>
                        </a:rPr>
                        <a:t>4/25</a:t>
                      </a:r>
                    </a:p>
                  </a:txBody>
                  <a:tcPr marL="5011" marR="5011" marT="5011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Calibri" panose="020F0502020204030204" pitchFamily="34" charset="0"/>
                        </a:rPr>
                        <a:t>5/2</a:t>
                      </a:r>
                    </a:p>
                  </a:txBody>
                  <a:tcPr marL="5011" marR="5011" marT="5011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Calibri" panose="020F0502020204030204" pitchFamily="34" charset="0"/>
                        </a:rPr>
                        <a:t>5/9</a:t>
                      </a:r>
                    </a:p>
                  </a:txBody>
                  <a:tcPr marL="5011" marR="5011" marT="5011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Calibri" panose="020F0502020204030204" pitchFamily="34" charset="0"/>
                        </a:rPr>
                        <a:t>5/16</a:t>
                      </a:r>
                    </a:p>
                  </a:txBody>
                  <a:tcPr marL="5011" marR="5011" marT="5011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Calibri" panose="020F0502020204030204" pitchFamily="34" charset="0"/>
                        </a:rPr>
                        <a:t>5/23</a:t>
                      </a:r>
                    </a:p>
                  </a:txBody>
                  <a:tcPr marL="5011" marR="5011" marT="5011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Calibri" panose="020F0502020204030204" pitchFamily="34" charset="0"/>
                        </a:rPr>
                        <a:t>5/30</a:t>
                      </a:r>
                    </a:p>
                  </a:txBody>
                  <a:tcPr marL="5011" marR="5011" marT="5011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Calibri" panose="020F0502020204030204" pitchFamily="34" charset="0"/>
                        </a:rPr>
                        <a:t>6/6</a:t>
                      </a:r>
                    </a:p>
                  </a:txBody>
                  <a:tcPr marL="5011" marR="5011" marT="5011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Calibri" panose="020F0502020204030204" pitchFamily="34" charset="0"/>
                        </a:rPr>
                        <a:t>6/13</a:t>
                      </a:r>
                    </a:p>
                  </a:txBody>
                  <a:tcPr marL="5011" marR="5011" marT="5011" marB="0" anchor="ctr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18838221"/>
                  </a:ext>
                </a:extLst>
              </a:tr>
              <a:tr h="855390"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95873817"/>
                  </a:ext>
                </a:extLst>
              </a:tr>
              <a:tr h="907952"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7394113"/>
                  </a:ext>
                </a:extLst>
              </a:tr>
              <a:tr h="1385827">
                <a:tc>
                  <a:txBody>
                    <a:bodyPr/>
                    <a:lstStyle/>
                    <a:p>
                      <a:pPr algn="l" fontAlgn="t"/>
                      <a:r>
                        <a:rPr lang="zh-TW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285825"/>
                  </a:ext>
                </a:extLst>
              </a:tr>
              <a:tr h="1073970">
                <a:tc>
                  <a:txBody>
                    <a:bodyPr/>
                    <a:lstStyle/>
                    <a:p>
                      <a:pPr algn="l" fontAlgn="t"/>
                      <a:r>
                        <a:rPr lang="zh-TW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73015394"/>
                  </a:ext>
                </a:extLst>
              </a:tr>
              <a:tr h="943794"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zh-TW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5011" marR="5011" marT="5011" marB="0">
                    <a:lnL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67931701"/>
                  </a:ext>
                </a:extLst>
              </a:tr>
            </a:tbl>
          </a:graphicData>
        </a:graphic>
      </p:graphicFrame>
      <p:sp>
        <p:nvSpPr>
          <p:cNvPr id="5" name="Google Shape;622;p11"/>
          <p:cNvSpPr txBox="1"/>
          <p:nvPr/>
        </p:nvSpPr>
        <p:spPr>
          <a:xfrm>
            <a:off x="-107053" y="2909533"/>
            <a:ext cx="1103760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2</a:t>
            </a:r>
            <a:r>
              <a:rPr kumimoji="0" lang="en-US" sz="1000" b="1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nd</a:t>
            </a: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source part (pin to pin)</a:t>
            </a:r>
            <a:endParaRPr kumimoji="0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Google Shape;622;p11"/>
          <p:cNvSpPr txBox="1"/>
          <p:nvPr/>
        </p:nvSpPr>
        <p:spPr>
          <a:xfrm>
            <a:off x="-107053" y="4281350"/>
            <a:ext cx="1103760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2</a:t>
            </a:r>
            <a:r>
              <a:rPr kumimoji="0" lang="en-US" sz="1000" b="1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nd</a:t>
            </a: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source part (non pin to pin)</a:t>
            </a:r>
            <a:endParaRPr kumimoji="0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" name="Google Shape;606;p11"/>
          <p:cNvSpPr/>
          <p:nvPr/>
        </p:nvSpPr>
        <p:spPr>
          <a:xfrm>
            <a:off x="4477881" y="5463472"/>
            <a:ext cx="146050" cy="127000"/>
          </a:xfrm>
          <a:prstGeom prst="ellipse">
            <a:avLst/>
          </a:prstGeom>
          <a:solidFill>
            <a:srgbClr val="FFFF00"/>
          </a:solidFill>
          <a:ln w="126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tabLst/>
              <a:defRPr/>
            </a:pPr>
            <a:endParaRPr kumimoji="0" sz="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634;p11"/>
          <p:cNvSpPr/>
          <p:nvPr/>
        </p:nvSpPr>
        <p:spPr>
          <a:xfrm>
            <a:off x="6404694" y="1409258"/>
            <a:ext cx="4964089" cy="979907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0000FF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Arial"/>
                <a:cs typeface="Arial"/>
                <a:sym typeface="Arial"/>
              </a:rPr>
              <a:t>PIN to PIN Part (ALT request 41pcs sample)</a:t>
            </a:r>
            <a:endParaRPr kumimoji="0" sz="1050" b="1" i="0" u="sng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Arial"/>
                <a:cs typeface="Arial"/>
                <a:sym typeface="Arial"/>
              </a:rPr>
              <a:t>Main source: Eth PHY Realtek RTL8211F-CG 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Arial"/>
                <a:cs typeface="Arial"/>
                <a:sym typeface="Wingdings" panose="05000000000000000000" pitchFamily="2" charset="2"/>
              </a:rPr>
              <a:t> 2</a:t>
            </a:r>
            <a:r>
              <a:rPr kumimoji="0" lang="en-US" sz="1050" b="0" i="0" u="none" strike="noStrike" kern="1200" cap="none" spc="0" normalizeH="0" baseline="3000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Arial"/>
                <a:cs typeface="Arial"/>
                <a:sym typeface="Wingdings" panose="05000000000000000000" pitchFamily="2" charset="2"/>
              </a:rPr>
              <a:t>nd  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Arial"/>
                <a:cs typeface="Arial"/>
                <a:sym typeface="Wingdings" panose="05000000000000000000" pitchFamily="2" charset="2"/>
              </a:rPr>
              <a:t>source: </a:t>
            </a:r>
            <a:r>
              <a:rPr kumimoji="0" lang="en-US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Arial"/>
                <a:cs typeface="Arial"/>
                <a:sym typeface="Wingdings" panose="05000000000000000000" pitchFamily="2" charset="2"/>
              </a:rPr>
              <a:t>Motorcomm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Arial"/>
                <a:cs typeface="Arial"/>
                <a:sym typeface="Wingdings" panose="05000000000000000000" pitchFamily="2" charset="2"/>
              </a:rPr>
              <a:t> YT8531C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Arial"/>
                <a:cs typeface="Arial"/>
                <a:sym typeface="Wingdings" panose="05000000000000000000" pitchFamily="2" charset="2"/>
              </a:rPr>
              <a:t> ALT request to ship 3pcs sample from sample build, rest can be shipped after control run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Arial"/>
              <a:ea typeface="Arial"/>
              <a:cs typeface="Arial"/>
              <a:sym typeface="Wingdings" panose="05000000000000000000" pitchFamily="2" charset="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/>
            </a:r>
            <a:b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</a:b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/>
            </a:r>
            <a:b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</a:b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 </a:t>
            </a:r>
            <a:endParaRPr kumimoji="0" sz="800" b="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" name="Google Shape;634;p11"/>
          <p:cNvSpPr/>
          <p:nvPr/>
        </p:nvSpPr>
        <p:spPr>
          <a:xfrm>
            <a:off x="8230254" y="2959461"/>
            <a:ext cx="3101944" cy="900535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0000FF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75000"/>
                </a:srgbClr>
              </a:solidFill>
              <a:effectLst/>
              <a:uLnTx/>
              <a:uFillTx/>
              <a:latin typeface="Calibri"/>
              <a:ea typeface="Arial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Arial"/>
                <a:cs typeface="Arial"/>
                <a:sym typeface="Arial"/>
              </a:rPr>
              <a:t>Non PIN to PIN Part (ALT request 44pcs sample)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Arial"/>
                <a:cs typeface="Arial"/>
                <a:sym typeface="Arial"/>
              </a:rPr>
              <a:t>Main source: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Arial"/>
                <a:cs typeface="Arial"/>
                <a:sym typeface="Wingdings" panose="05000000000000000000" pitchFamily="2" charset="2"/>
              </a:rPr>
              <a:t>BT CYPRESS CYW20704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alibri"/>
              <a:ea typeface="Arial"/>
              <a:cs typeface="Arial"/>
              <a:sym typeface="Arial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à"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Wingdings" panose="05000000000000000000" pitchFamily="2" charset="2"/>
              </a:rPr>
              <a:t>2</a:t>
            </a:r>
            <a:r>
              <a:rPr kumimoji="0" lang="en-US" sz="1050" b="0" i="0" u="none" strike="noStrike" kern="1200" cap="none" spc="0" normalizeH="0" baseline="3000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Wingdings" panose="05000000000000000000" pitchFamily="2" charset="2"/>
              </a:rPr>
              <a:t>nd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Wingdings" panose="05000000000000000000" pitchFamily="2" charset="2"/>
              </a:rPr>
              <a:t> source: AMPAK W511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/>
            </a:r>
            <a:b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</a:b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/>
            </a:r>
            <a:b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</a:b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 </a:t>
            </a:r>
            <a:endParaRPr kumimoji="0" sz="800" b="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" name="Google Shape;657;p11"/>
          <p:cNvSpPr/>
          <p:nvPr/>
        </p:nvSpPr>
        <p:spPr>
          <a:xfrm>
            <a:off x="3497967" y="2975704"/>
            <a:ext cx="146050" cy="133932"/>
          </a:xfrm>
          <a:prstGeom prst="ellipse">
            <a:avLst/>
          </a:prstGeom>
          <a:solidFill>
            <a:srgbClr val="FFFF00"/>
          </a:solidFill>
          <a:ln w="126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tabLst/>
              <a:defRPr/>
            </a:pPr>
            <a:endParaRPr kumimoji="0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" name="文字方塊 46"/>
          <p:cNvSpPr txBox="1"/>
          <p:nvPr/>
        </p:nvSpPr>
        <p:spPr>
          <a:xfrm>
            <a:off x="4733802" y="2516559"/>
            <a:ext cx="673582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t>HWQA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t> </a:t>
            </a:r>
            <a:r>
              <a:rPr kumimoji="0" lang="en-US" altLang="zh-TW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t>Reliability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t>Test</a:t>
            </a:r>
            <a:endParaRPr kumimoji="0" lang="zh-TW" alt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cxnSp>
        <p:nvCxnSpPr>
          <p:cNvPr id="50" name="直線接點 49"/>
          <p:cNvCxnSpPr/>
          <p:nvPr/>
        </p:nvCxnSpPr>
        <p:spPr>
          <a:xfrm flipV="1">
            <a:off x="4550906" y="3046501"/>
            <a:ext cx="943262" cy="1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文字方塊 51"/>
          <p:cNvSpPr txBox="1"/>
          <p:nvPr/>
        </p:nvSpPr>
        <p:spPr>
          <a:xfrm>
            <a:off x="6074035" y="2504746"/>
            <a:ext cx="58864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t>Factory control run</a:t>
            </a:r>
            <a:endParaRPr kumimoji="0" lang="zh-TW" alt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cxnSp>
        <p:nvCxnSpPr>
          <p:cNvPr id="53" name="直線接點 52"/>
          <p:cNvCxnSpPr/>
          <p:nvPr/>
        </p:nvCxnSpPr>
        <p:spPr>
          <a:xfrm>
            <a:off x="6285573" y="3063472"/>
            <a:ext cx="360000" cy="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直線接點 55"/>
          <p:cNvCxnSpPr/>
          <p:nvPr/>
        </p:nvCxnSpPr>
        <p:spPr>
          <a:xfrm>
            <a:off x="3669621" y="3046502"/>
            <a:ext cx="36000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文字方塊 56"/>
          <p:cNvSpPr txBox="1"/>
          <p:nvPr/>
        </p:nvSpPr>
        <p:spPr>
          <a:xfrm>
            <a:off x="3640014" y="2381017"/>
            <a:ext cx="5993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t>HW RD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t>verify</a:t>
            </a:r>
            <a:endParaRPr kumimoji="0" lang="zh-TW" alt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cxnSp>
        <p:nvCxnSpPr>
          <p:cNvPr id="58" name="直線接點 57"/>
          <p:cNvCxnSpPr/>
          <p:nvPr/>
        </p:nvCxnSpPr>
        <p:spPr>
          <a:xfrm>
            <a:off x="3654846" y="3099011"/>
            <a:ext cx="324000" cy="0"/>
          </a:xfrm>
          <a:prstGeom prst="line">
            <a:avLst/>
          </a:prstGeom>
          <a:ln w="571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59" name="文字方塊 58"/>
          <p:cNvSpPr txBox="1"/>
          <p:nvPr/>
        </p:nvSpPr>
        <p:spPr>
          <a:xfrm>
            <a:off x="3544807" y="3205236"/>
            <a:ext cx="702436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9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t>SW change</a:t>
            </a:r>
            <a:endParaRPr kumimoji="0" lang="zh-TW" altLang="en-US" sz="9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63" name="Google Shape;657;p11"/>
          <p:cNvSpPr/>
          <p:nvPr/>
        </p:nvSpPr>
        <p:spPr>
          <a:xfrm>
            <a:off x="3470055" y="4380863"/>
            <a:ext cx="146050" cy="133932"/>
          </a:xfrm>
          <a:prstGeom prst="ellipse">
            <a:avLst/>
          </a:prstGeom>
          <a:solidFill>
            <a:srgbClr val="FFFF00"/>
          </a:solidFill>
          <a:ln w="126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tabLst/>
              <a:defRPr/>
            </a:pPr>
            <a:endParaRPr kumimoji="0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64" name="直線接點 63"/>
          <p:cNvCxnSpPr/>
          <p:nvPr/>
        </p:nvCxnSpPr>
        <p:spPr>
          <a:xfrm>
            <a:off x="929612" y="4430763"/>
            <a:ext cx="79200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直線接點 64"/>
          <p:cNvCxnSpPr/>
          <p:nvPr/>
        </p:nvCxnSpPr>
        <p:spPr>
          <a:xfrm>
            <a:off x="1883018" y="4430940"/>
            <a:ext cx="158400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Google Shape;657;p11"/>
          <p:cNvSpPr/>
          <p:nvPr/>
        </p:nvSpPr>
        <p:spPr>
          <a:xfrm>
            <a:off x="3871629" y="4405186"/>
            <a:ext cx="146050" cy="133932"/>
          </a:xfrm>
          <a:prstGeom prst="ellipse">
            <a:avLst/>
          </a:prstGeom>
          <a:solidFill>
            <a:srgbClr val="FFFF00"/>
          </a:solidFill>
          <a:ln w="126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tabLst/>
              <a:defRPr/>
            </a:pPr>
            <a:endParaRPr kumimoji="0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67" name="直線接點 66"/>
          <p:cNvCxnSpPr/>
          <p:nvPr/>
        </p:nvCxnSpPr>
        <p:spPr>
          <a:xfrm>
            <a:off x="3578741" y="4430701"/>
            <a:ext cx="324000" cy="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Google Shape;657;p11"/>
          <p:cNvSpPr/>
          <p:nvPr/>
        </p:nvSpPr>
        <p:spPr>
          <a:xfrm>
            <a:off x="6252024" y="4382522"/>
            <a:ext cx="146050" cy="133932"/>
          </a:xfrm>
          <a:prstGeom prst="ellipse">
            <a:avLst/>
          </a:prstGeom>
          <a:solidFill>
            <a:srgbClr val="FFFF00"/>
          </a:solidFill>
          <a:ln w="126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tabLst/>
              <a:defRPr/>
            </a:pPr>
            <a:endParaRPr kumimoji="0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" name="Google Shape;657;p11"/>
          <p:cNvSpPr/>
          <p:nvPr/>
        </p:nvSpPr>
        <p:spPr>
          <a:xfrm>
            <a:off x="4078938" y="4405186"/>
            <a:ext cx="146050" cy="133932"/>
          </a:xfrm>
          <a:prstGeom prst="ellipse">
            <a:avLst/>
          </a:prstGeom>
          <a:solidFill>
            <a:srgbClr val="FFFF00"/>
          </a:solidFill>
          <a:ln w="126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tabLst/>
              <a:defRPr/>
            </a:pPr>
            <a:endParaRPr kumimoji="0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" name="文字方塊 76"/>
          <p:cNvSpPr txBox="1"/>
          <p:nvPr/>
        </p:nvSpPr>
        <p:spPr>
          <a:xfrm>
            <a:off x="937643" y="4008728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t>Circuit design+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t>Layout change</a:t>
            </a:r>
            <a:endParaRPr kumimoji="0" lang="zh-TW" alt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78" name="文字方塊 77"/>
          <p:cNvSpPr txBox="1"/>
          <p:nvPr/>
        </p:nvSpPr>
        <p:spPr>
          <a:xfrm>
            <a:off x="2161598" y="4051772"/>
            <a:ext cx="91884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t>PCB Fabrication</a:t>
            </a:r>
            <a:endParaRPr kumimoji="0" lang="zh-TW" alt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79" name="文字方塊 78"/>
          <p:cNvSpPr txBox="1"/>
          <p:nvPr/>
        </p:nvSpPr>
        <p:spPr>
          <a:xfrm>
            <a:off x="3503433" y="3865032"/>
            <a:ext cx="573511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t>1</a:t>
            </a:r>
            <a:r>
              <a:rPr kumimoji="0" lang="en-US" altLang="zh-TW" sz="9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t>st</a:t>
            </a:r>
            <a:endParaRPr kumimoji="0" lang="en-US" altLang="zh-TW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t>Sample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t>Build</a:t>
            </a:r>
            <a:endParaRPr kumimoji="0" lang="zh-TW" alt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80" name="文字方塊 79"/>
          <p:cNvSpPr txBox="1"/>
          <p:nvPr/>
        </p:nvSpPr>
        <p:spPr>
          <a:xfrm>
            <a:off x="5428640" y="4112052"/>
            <a:ext cx="6187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900" b="0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t>HW&amp;SW </a:t>
            </a:r>
            <a:r>
              <a:rPr kumimoji="0" lang="en-US" altLang="zh-TW" sz="9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t>R</a:t>
            </a:r>
            <a:r>
              <a:rPr kumimoji="0" lang="en-US" altLang="zh-TW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t>D verify</a:t>
            </a:r>
            <a:endParaRPr kumimoji="0" lang="zh-TW" alt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81" name="文字方塊 80"/>
          <p:cNvSpPr txBox="1"/>
          <p:nvPr/>
        </p:nvSpPr>
        <p:spPr>
          <a:xfrm>
            <a:off x="9356066" y="3908939"/>
            <a:ext cx="724249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t>HWQA Reliability Test</a:t>
            </a:r>
            <a:endParaRPr kumimoji="0" lang="zh-TW" alt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91" name="文字方塊 90"/>
          <p:cNvSpPr txBox="1"/>
          <p:nvPr/>
        </p:nvSpPr>
        <p:spPr>
          <a:xfrm>
            <a:off x="3191056" y="2329490"/>
            <a:ext cx="6719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t>RD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t>Receive 10pcs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t>sample </a:t>
            </a:r>
            <a:endParaRPr kumimoji="0" lang="zh-TW" alt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43" name="Google Shape;657;p11"/>
          <p:cNvSpPr/>
          <p:nvPr/>
        </p:nvSpPr>
        <p:spPr>
          <a:xfrm>
            <a:off x="3984785" y="2996506"/>
            <a:ext cx="146050" cy="133932"/>
          </a:xfrm>
          <a:prstGeom prst="ellipse">
            <a:avLst/>
          </a:prstGeom>
          <a:solidFill>
            <a:srgbClr val="FFFF00"/>
          </a:solidFill>
          <a:ln w="126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tabLst/>
              <a:defRPr/>
            </a:pPr>
            <a:endParaRPr kumimoji="0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" name="Google Shape;657;p11"/>
          <p:cNvSpPr/>
          <p:nvPr/>
        </p:nvSpPr>
        <p:spPr>
          <a:xfrm>
            <a:off x="6128057" y="2997592"/>
            <a:ext cx="146050" cy="133932"/>
          </a:xfrm>
          <a:prstGeom prst="ellipse">
            <a:avLst/>
          </a:prstGeom>
          <a:solidFill>
            <a:srgbClr val="FFFF00"/>
          </a:solidFill>
          <a:ln w="126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tabLst/>
              <a:defRPr/>
            </a:pPr>
            <a:endParaRPr kumimoji="0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文字方塊 1"/>
          <p:cNvSpPr txBox="1"/>
          <p:nvPr/>
        </p:nvSpPr>
        <p:spPr>
          <a:xfrm>
            <a:off x="3890308" y="3845527"/>
            <a:ext cx="436338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t>Ship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t>To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t>TW</a:t>
            </a:r>
            <a:endParaRPr kumimoji="0" lang="zh-TW" altLang="en-US" sz="1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94" name="Google Shape;657;p11"/>
          <p:cNvSpPr/>
          <p:nvPr/>
        </p:nvSpPr>
        <p:spPr>
          <a:xfrm>
            <a:off x="6890851" y="4386837"/>
            <a:ext cx="146050" cy="133932"/>
          </a:xfrm>
          <a:prstGeom prst="ellipse">
            <a:avLst/>
          </a:prstGeom>
          <a:solidFill>
            <a:srgbClr val="FFFF00"/>
          </a:solidFill>
          <a:ln w="126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tabLst/>
              <a:defRPr/>
            </a:pPr>
            <a:endParaRPr kumimoji="0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" name="文字方塊 13"/>
          <p:cNvSpPr txBox="1"/>
          <p:nvPr/>
        </p:nvSpPr>
        <p:spPr>
          <a:xfrm>
            <a:off x="2357409" y="4584078"/>
            <a:ext cx="76174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t>SW</a:t>
            </a:r>
            <a:r>
              <a:rPr kumimoji="0" lang="zh-TW" alt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t> </a:t>
            </a:r>
            <a:r>
              <a:rPr kumimoji="0" lang="en-US" altLang="zh-TW" sz="1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t>change</a:t>
            </a:r>
            <a:endParaRPr kumimoji="0" lang="zh-TW" altLang="en-US" sz="1000" b="0" i="0" u="none" strike="noStrike" kern="1200" cap="none" spc="0" normalizeH="0" baseline="0" noProof="0" dirty="0">
              <a:ln>
                <a:noFill/>
              </a:ln>
              <a:solidFill>
                <a:srgbClr val="ED7D31">
                  <a:lumMod val="75000"/>
                </a:srgbClr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113" name="Google Shape;657;p11"/>
          <p:cNvSpPr/>
          <p:nvPr/>
        </p:nvSpPr>
        <p:spPr>
          <a:xfrm>
            <a:off x="8646460" y="4367630"/>
            <a:ext cx="146050" cy="133932"/>
          </a:xfrm>
          <a:prstGeom prst="ellipse">
            <a:avLst/>
          </a:prstGeom>
          <a:solidFill>
            <a:srgbClr val="FFFF00"/>
          </a:solidFill>
          <a:ln w="126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tabLst/>
              <a:defRPr/>
            </a:pPr>
            <a:endParaRPr kumimoji="0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" name="Google Shape;622;p11"/>
          <p:cNvSpPr txBox="1"/>
          <p:nvPr/>
        </p:nvSpPr>
        <p:spPr>
          <a:xfrm>
            <a:off x="-64092" y="5374052"/>
            <a:ext cx="1103760" cy="553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2</a:t>
            </a:r>
            <a:r>
              <a:rPr kumimoji="0" lang="en-US" altLang="zh-TW" sz="1000" b="1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nd</a:t>
            </a:r>
            <a:r>
              <a:rPr kumimoji="0" lang="en-US" altLang="zh-TW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source part (non pin to pin)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Certification</a:t>
            </a:r>
            <a:endParaRPr kumimoji="0" sz="1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606;p11"/>
          <p:cNvSpPr/>
          <p:nvPr/>
        </p:nvSpPr>
        <p:spPr>
          <a:xfrm>
            <a:off x="5955931" y="5482212"/>
            <a:ext cx="146050" cy="127000"/>
          </a:xfrm>
          <a:prstGeom prst="ellipse">
            <a:avLst/>
          </a:prstGeom>
          <a:solidFill>
            <a:srgbClr val="FFFF00"/>
          </a:solidFill>
          <a:ln w="126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tabLst/>
              <a:defRPr/>
            </a:pPr>
            <a:endParaRPr kumimoji="0" sz="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16" name="直線接點 115"/>
          <p:cNvCxnSpPr/>
          <p:nvPr/>
        </p:nvCxnSpPr>
        <p:spPr>
          <a:xfrm>
            <a:off x="4623931" y="5522783"/>
            <a:ext cx="133200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7" name="文字方塊 116"/>
          <p:cNvSpPr txBox="1"/>
          <p:nvPr/>
        </p:nvSpPr>
        <p:spPr>
          <a:xfrm>
            <a:off x="4490165" y="5613315"/>
            <a:ext cx="137569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t>Pre-test (EMI/EMC/RF)</a:t>
            </a:r>
            <a:endParaRPr kumimoji="0" lang="zh-TW" alt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118" name="菱形 117"/>
          <p:cNvSpPr/>
          <p:nvPr/>
        </p:nvSpPr>
        <p:spPr>
          <a:xfrm>
            <a:off x="8200513" y="5433370"/>
            <a:ext cx="179407" cy="157909"/>
          </a:xfrm>
          <a:prstGeom prst="diamond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119" name="文字方塊 118"/>
          <p:cNvSpPr txBox="1"/>
          <p:nvPr/>
        </p:nvSpPr>
        <p:spPr>
          <a:xfrm>
            <a:off x="8496144" y="5217251"/>
            <a:ext cx="102143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t>Apply BQB/KC</a:t>
            </a:r>
            <a:endParaRPr kumimoji="0" lang="zh-TW" alt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cxnSp>
        <p:nvCxnSpPr>
          <p:cNvPr id="120" name="直線接點 119"/>
          <p:cNvCxnSpPr/>
          <p:nvPr/>
        </p:nvCxnSpPr>
        <p:spPr>
          <a:xfrm>
            <a:off x="8379920" y="5512324"/>
            <a:ext cx="144000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1" name="Google Shape;606;p11"/>
          <p:cNvSpPr/>
          <p:nvPr/>
        </p:nvSpPr>
        <p:spPr>
          <a:xfrm>
            <a:off x="9690664" y="5471562"/>
            <a:ext cx="146050" cy="127000"/>
          </a:xfrm>
          <a:prstGeom prst="ellipse">
            <a:avLst/>
          </a:prstGeom>
          <a:solidFill>
            <a:srgbClr val="FFFF00"/>
          </a:solidFill>
          <a:ln w="126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tabLst/>
              <a:defRPr/>
            </a:pPr>
            <a:endParaRPr kumimoji="0" sz="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" name="文字方塊 121"/>
          <p:cNvSpPr txBox="1"/>
          <p:nvPr/>
        </p:nvSpPr>
        <p:spPr>
          <a:xfrm>
            <a:off x="9812000" y="4835881"/>
            <a:ext cx="60785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t>Provide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t>BQB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t>report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t>to ALT</a:t>
            </a:r>
            <a:endParaRPr kumimoji="0" lang="zh-TW" alt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cxnSp>
        <p:nvCxnSpPr>
          <p:cNvPr id="124" name="直線接點 123"/>
          <p:cNvCxnSpPr/>
          <p:nvPr/>
        </p:nvCxnSpPr>
        <p:spPr>
          <a:xfrm>
            <a:off x="8301211" y="4447272"/>
            <a:ext cx="360000" cy="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5" name="Google Shape;657;p11"/>
          <p:cNvSpPr/>
          <p:nvPr/>
        </p:nvSpPr>
        <p:spPr>
          <a:xfrm>
            <a:off x="9061735" y="4375652"/>
            <a:ext cx="146050" cy="133932"/>
          </a:xfrm>
          <a:prstGeom prst="ellipse">
            <a:avLst/>
          </a:prstGeom>
          <a:solidFill>
            <a:srgbClr val="FFFF00"/>
          </a:solidFill>
          <a:ln w="126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tabLst/>
              <a:defRPr/>
            </a:pPr>
            <a:endParaRPr kumimoji="0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6" name="文字方塊 125"/>
          <p:cNvSpPr txBox="1"/>
          <p:nvPr/>
        </p:nvSpPr>
        <p:spPr>
          <a:xfrm>
            <a:off x="10320415" y="3849275"/>
            <a:ext cx="58864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t>Factory control run</a:t>
            </a:r>
            <a:endParaRPr kumimoji="0" lang="zh-TW" alt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128" name="文字方塊 127"/>
          <p:cNvSpPr txBox="1"/>
          <p:nvPr/>
        </p:nvSpPr>
        <p:spPr>
          <a:xfrm>
            <a:off x="6357665" y="4006009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t>Circuit design+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t>Layout change</a:t>
            </a:r>
            <a:endParaRPr kumimoji="0" lang="zh-TW" alt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cxnSp>
        <p:nvCxnSpPr>
          <p:cNvPr id="129" name="直線接點 128"/>
          <p:cNvCxnSpPr/>
          <p:nvPr/>
        </p:nvCxnSpPr>
        <p:spPr>
          <a:xfrm>
            <a:off x="6411851" y="4440809"/>
            <a:ext cx="54000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0" name="文字方塊 129"/>
          <p:cNvSpPr txBox="1"/>
          <p:nvPr/>
        </p:nvSpPr>
        <p:spPr>
          <a:xfrm>
            <a:off x="7194826" y="4160269"/>
            <a:ext cx="91884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t>PCB Fabrication</a:t>
            </a:r>
            <a:endParaRPr kumimoji="0" lang="zh-TW" alt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131" name="文字方塊 130"/>
          <p:cNvSpPr txBox="1"/>
          <p:nvPr/>
        </p:nvSpPr>
        <p:spPr>
          <a:xfrm>
            <a:off x="8238349" y="3849627"/>
            <a:ext cx="631775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t>2</a:t>
            </a:r>
            <a:r>
              <a:rPr kumimoji="0" lang="en-US" altLang="zh-TW" sz="9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t>nd</a:t>
            </a:r>
            <a:endParaRPr kumimoji="0" lang="en-US" altLang="zh-TW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t>Sample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t>Build</a:t>
            </a:r>
            <a:endParaRPr kumimoji="0" lang="zh-TW" alt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132" name="文字方塊 131"/>
          <p:cNvSpPr txBox="1"/>
          <p:nvPr/>
        </p:nvSpPr>
        <p:spPr>
          <a:xfrm>
            <a:off x="8809262" y="3823431"/>
            <a:ext cx="436338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t>Ship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t>To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t>TW</a:t>
            </a:r>
            <a:endParaRPr kumimoji="0" lang="zh-TW" altLang="en-US" sz="1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cxnSp>
        <p:nvCxnSpPr>
          <p:cNvPr id="133" name="直線接點 132"/>
          <p:cNvCxnSpPr/>
          <p:nvPr/>
        </p:nvCxnSpPr>
        <p:spPr>
          <a:xfrm>
            <a:off x="9207785" y="4435303"/>
            <a:ext cx="108000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4" name="Google Shape;657;p11"/>
          <p:cNvSpPr/>
          <p:nvPr/>
        </p:nvSpPr>
        <p:spPr>
          <a:xfrm>
            <a:off x="10292310" y="4383616"/>
            <a:ext cx="146050" cy="133932"/>
          </a:xfrm>
          <a:prstGeom prst="ellipse">
            <a:avLst/>
          </a:prstGeom>
          <a:solidFill>
            <a:srgbClr val="FFFF00"/>
          </a:solidFill>
          <a:ln w="126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tabLst/>
              <a:defRPr/>
            </a:pPr>
            <a:endParaRPr kumimoji="0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35" name="直線接點 134"/>
          <p:cNvCxnSpPr/>
          <p:nvPr/>
        </p:nvCxnSpPr>
        <p:spPr>
          <a:xfrm>
            <a:off x="10438360" y="4430701"/>
            <a:ext cx="324000" cy="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8" name="文字方塊 137"/>
          <p:cNvSpPr txBox="1"/>
          <p:nvPr/>
        </p:nvSpPr>
        <p:spPr>
          <a:xfrm>
            <a:off x="8357100" y="5557799"/>
            <a:ext cx="137569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t>Pre-test (EMI/EMC/RF)</a:t>
            </a:r>
            <a:endParaRPr kumimoji="0" lang="zh-TW" alt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139" name="Google Shape;657;p11"/>
          <p:cNvSpPr/>
          <p:nvPr/>
        </p:nvSpPr>
        <p:spPr>
          <a:xfrm>
            <a:off x="10307899" y="4374676"/>
            <a:ext cx="146050" cy="133932"/>
          </a:xfrm>
          <a:prstGeom prst="ellipse">
            <a:avLst/>
          </a:prstGeom>
          <a:solidFill>
            <a:srgbClr val="FFFF00"/>
          </a:solidFill>
          <a:ln w="126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tabLst/>
              <a:defRPr/>
            </a:pPr>
            <a:endParaRPr kumimoji="0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1" name="文字方塊 140"/>
          <p:cNvSpPr txBox="1"/>
          <p:nvPr/>
        </p:nvSpPr>
        <p:spPr>
          <a:xfrm>
            <a:off x="4132337" y="442790"/>
            <a:ext cx="42030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t>CNY</a:t>
            </a:r>
            <a:endParaRPr kumimoji="0" lang="zh-TW" alt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142" name="文字方塊 141"/>
          <p:cNvSpPr txBox="1"/>
          <p:nvPr/>
        </p:nvSpPr>
        <p:spPr>
          <a:xfrm>
            <a:off x="634158" y="142298"/>
            <a:ext cx="29017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28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Milestone</a:t>
            </a:r>
            <a:r>
              <a:rPr kumimoji="0" lang="zh-TW" altLang="en-US" sz="28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 </a:t>
            </a:r>
            <a:r>
              <a:rPr kumimoji="0" lang="en-US" altLang="zh-TW" sz="28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Eagle</a:t>
            </a:r>
            <a:endParaRPr kumimoji="0" lang="zh-TW" altLang="en-US" sz="2800" b="1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</a:endParaRPr>
          </a:p>
        </p:txBody>
      </p:sp>
      <p:cxnSp>
        <p:nvCxnSpPr>
          <p:cNvPr id="10" name="直線單箭頭接點 9"/>
          <p:cNvCxnSpPr/>
          <p:nvPr/>
        </p:nvCxnSpPr>
        <p:spPr>
          <a:xfrm flipV="1">
            <a:off x="5998002" y="3134185"/>
            <a:ext cx="0" cy="44458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5" name="文字方塊 14"/>
          <p:cNvSpPr txBox="1"/>
          <p:nvPr/>
        </p:nvSpPr>
        <p:spPr>
          <a:xfrm>
            <a:off x="4764135" y="3249252"/>
            <a:ext cx="13858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t>Target Risk Buy</a:t>
            </a:r>
          </a:p>
          <a:p>
            <a:pPr>
              <a:buClrTx/>
              <a:defRPr/>
            </a:pPr>
            <a:r>
              <a:rPr lang="en-US" altLang="zh-TW" kern="1200" dirty="0">
                <a:solidFill>
                  <a:srgbClr val="FF0000"/>
                </a:solidFill>
                <a:latin typeface="Calibri"/>
                <a:ea typeface="新細明體" panose="02020500000000000000" pitchFamily="18" charset="-120"/>
                <a:cs typeface="+mn-cs"/>
              </a:rPr>
              <a:t>(</a:t>
            </a:r>
            <a:r>
              <a:rPr lang="en-US" altLang="zh-TW" kern="1200" dirty="0" err="1">
                <a:solidFill>
                  <a:srgbClr val="FF0000"/>
                </a:solidFill>
                <a:latin typeface="Calibri"/>
                <a:ea typeface="新細明體" panose="02020500000000000000" pitchFamily="18" charset="-120"/>
              </a:rPr>
              <a:t>Motorcomm</a:t>
            </a:r>
            <a:r>
              <a:rPr kumimoji="0" lang="en-US" altLang="zh-TW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t>)</a:t>
            </a:r>
            <a:endParaRPr kumimoji="0" lang="zh-TW" altLang="en-US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123" name="菱形 122"/>
          <p:cNvSpPr/>
          <p:nvPr/>
        </p:nvSpPr>
        <p:spPr>
          <a:xfrm>
            <a:off x="5918193" y="2999775"/>
            <a:ext cx="179407" cy="157909"/>
          </a:xfrm>
          <a:prstGeom prst="diamond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146" name="菱形 145"/>
          <p:cNvSpPr/>
          <p:nvPr/>
        </p:nvSpPr>
        <p:spPr>
          <a:xfrm>
            <a:off x="6692573" y="2967547"/>
            <a:ext cx="179407" cy="157909"/>
          </a:xfrm>
          <a:prstGeom prst="diamond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cxnSp>
        <p:nvCxnSpPr>
          <p:cNvPr id="27" name="直線單箭頭接點 26"/>
          <p:cNvCxnSpPr/>
          <p:nvPr/>
        </p:nvCxnSpPr>
        <p:spPr>
          <a:xfrm>
            <a:off x="6809548" y="3050924"/>
            <a:ext cx="115200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8" name="文字方塊 27"/>
          <p:cNvSpPr txBox="1"/>
          <p:nvPr/>
        </p:nvSpPr>
        <p:spPr>
          <a:xfrm>
            <a:off x="6826689" y="2766513"/>
            <a:ext cx="4748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t>BMT</a:t>
            </a:r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cxnSp>
        <p:nvCxnSpPr>
          <p:cNvPr id="82" name="Google Shape;584;p11"/>
          <p:cNvCxnSpPr/>
          <p:nvPr/>
        </p:nvCxnSpPr>
        <p:spPr>
          <a:xfrm flipH="1">
            <a:off x="6036481" y="764636"/>
            <a:ext cx="13162" cy="5688000"/>
          </a:xfrm>
          <a:prstGeom prst="straightConnector1">
            <a:avLst/>
          </a:prstGeom>
          <a:noFill/>
          <a:ln w="25400" cap="flat" cmpd="sng">
            <a:solidFill>
              <a:srgbClr val="FF0000"/>
            </a:solidFill>
            <a:prstDash val="dash"/>
            <a:round/>
            <a:headEnd type="none" w="sm" len="sm"/>
            <a:tailEnd type="none" w="sm" len="sm"/>
          </a:ln>
        </p:spPr>
      </p:cxnSp>
      <p:cxnSp>
        <p:nvCxnSpPr>
          <p:cNvPr id="83" name="直線單箭頭接點 82"/>
          <p:cNvCxnSpPr/>
          <p:nvPr/>
        </p:nvCxnSpPr>
        <p:spPr>
          <a:xfrm>
            <a:off x="11024810" y="4430701"/>
            <a:ext cx="115200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86" name="文字方塊 85"/>
          <p:cNvSpPr txBox="1"/>
          <p:nvPr/>
        </p:nvSpPr>
        <p:spPr>
          <a:xfrm>
            <a:off x="10867175" y="4501199"/>
            <a:ext cx="4748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t>BMT</a:t>
            </a:r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89" name="Google Shape;581;p11"/>
          <p:cNvSpPr txBox="1"/>
          <p:nvPr/>
        </p:nvSpPr>
        <p:spPr>
          <a:xfrm>
            <a:off x="139063" y="2001000"/>
            <a:ext cx="819150" cy="21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tabLst/>
              <a:defRPr/>
            </a:pP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Milestone</a:t>
            </a:r>
            <a:endParaRPr kumimoji="0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文字方塊 98"/>
          <p:cNvSpPr txBox="1"/>
          <p:nvPr/>
        </p:nvSpPr>
        <p:spPr>
          <a:xfrm>
            <a:off x="7695731" y="2533443"/>
            <a:ext cx="58864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t>RD</a:t>
            </a:r>
            <a:r>
              <a:rPr kumimoji="0" lang="zh-TW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t> </a:t>
            </a:r>
            <a:r>
              <a:rPr kumimoji="0" lang="en-US" altLang="zh-TW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t>release EC</a:t>
            </a:r>
            <a:endParaRPr kumimoji="0" lang="zh-TW" alt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111" name="文字方塊 110"/>
          <p:cNvSpPr txBox="1"/>
          <p:nvPr/>
        </p:nvSpPr>
        <p:spPr>
          <a:xfrm>
            <a:off x="11421979" y="4539118"/>
            <a:ext cx="58864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t>RD</a:t>
            </a:r>
            <a:r>
              <a:rPr kumimoji="0" lang="zh-TW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t> </a:t>
            </a:r>
            <a:r>
              <a:rPr kumimoji="0" lang="en-US" altLang="zh-TW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t>release EC</a:t>
            </a:r>
            <a:endParaRPr kumimoji="0" lang="zh-TW" alt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102" name="Google Shape;657;p11"/>
          <p:cNvSpPr/>
          <p:nvPr/>
        </p:nvSpPr>
        <p:spPr>
          <a:xfrm>
            <a:off x="1710538" y="4382522"/>
            <a:ext cx="146050" cy="133932"/>
          </a:xfrm>
          <a:prstGeom prst="ellipse">
            <a:avLst/>
          </a:prstGeom>
          <a:solidFill>
            <a:srgbClr val="FFFF00"/>
          </a:solidFill>
          <a:ln w="126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tabLst/>
              <a:defRPr/>
            </a:pPr>
            <a:endParaRPr kumimoji="0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657;p11"/>
          <p:cNvSpPr/>
          <p:nvPr/>
        </p:nvSpPr>
        <p:spPr>
          <a:xfrm>
            <a:off x="8159151" y="4367267"/>
            <a:ext cx="146050" cy="133932"/>
          </a:xfrm>
          <a:prstGeom prst="ellipse">
            <a:avLst/>
          </a:prstGeom>
          <a:solidFill>
            <a:srgbClr val="FFFF00"/>
          </a:solidFill>
          <a:ln w="126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tabLst/>
              <a:defRPr/>
            </a:pPr>
            <a:endParaRPr kumimoji="0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87" name="直線接點 86"/>
          <p:cNvCxnSpPr/>
          <p:nvPr/>
        </p:nvCxnSpPr>
        <p:spPr>
          <a:xfrm>
            <a:off x="7036901" y="4442413"/>
            <a:ext cx="115200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Google Shape;657;p11"/>
          <p:cNvSpPr/>
          <p:nvPr/>
        </p:nvSpPr>
        <p:spPr>
          <a:xfrm>
            <a:off x="6537692" y="2983337"/>
            <a:ext cx="146050" cy="133932"/>
          </a:xfrm>
          <a:prstGeom prst="ellipse">
            <a:avLst/>
          </a:prstGeom>
          <a:solidFill>
            <a:srgbClr val="FFFF00"/>
          </a:solidFill>
          <a:ln w="126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tabLst/>
              <a:defRPr/>
            </a:pPr>
            <a:endParaRPr kumimoji="0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" name="文字方塊 84"/>
          <p:cNvSpPr txBox="1"/>
          <p:nvPr/>
        </p:nvSpPr>
        <p:spPr>
          <a:xfrm>
            <a:off x="6465573" y="2472542"/>
            <a:ext cx="436338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t>Ship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t>To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t>KR</a:t>
            </a:r>
            <a:endParaRPr kumimoji="0" lang="zh-TW" altLang="en-US" sz="1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90" name="Google Shape;657;p11"/>
          <p:cNvSpPr/>
          <p:nvPr/>
        </p:nvSpPr>
        <p:spPr>
          <a:xfrm>
            <a:off x="10709361" y="4388888"/>
            <a:ext cx="146050" cy="133932"/>
          </a:xfrm>
          <a:prstGeom prst="ellipse">
            <a:avLst/>
          </a:prstGeom>
          <a:solidFill>
            <a:srgbClr val="FFFF00"/>
          </a:solidFill>
          <a:ln w="126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tabLst/>
              <a:defRPr/>
            </a:pPr>
            <a:endParaRPr kumimoji="0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" name="文字方塊 94"/>
          <p:cNvSpPr txBox="1"/>
          <p:nvPr/>
        </p:nvSpPr>
        <p:spPr>
          <a:xfrm>
            <a:off x="10775586" y="3857762"/>
            <a:ext cx="436338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t>Ship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t>To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t>KR</a:t>
            </a:r>
            <a:endParaRPr kumimoji="0" lang="zh-TW" altLang="en-US" sz="1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96" name="Google Shape;657;p11"/>
          <p:cNvSpPr/>
          <p:nvPr/>
        </p:nvSpPr>
        <p:spPr>
          <a:xfrm>
            <a:off x="10951223" y="4382522"/>
            <a:ext cx="146050" cy="133932"/>
          </a:xfrm>
          <a:prstGeom prst="ellipse">
            <a:avLst/>
          </a:prstGeom>
          <a:solidFill>
            <a:srgbClr val="FFFF00"/>
          </a:solidFill>
          <a:ln w="126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tabLst/>
              <a:defRPr/>
            </a:pPr>
            <a:endParaRPr kumimoji="0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文字方塊 3"/>
          <p:cNvSpPr txBox="1"/>
          <p:nvPr/>
        </p:nvSpPr>
        <p:spPr>
          <a:xfrm>
            <a:off x="3387422" y="4640994"/>
            <a:ext cx="429244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200" b="0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t>Vendor only provide 15pcs free sample</a:t>
            </a:r>
            <a:endParaRPr kumimoji="0" lang="zh-TW" altLang="en-US" sz="1200" b="0" i="0" u="sng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97" name="Google Shape;657;p11"/>
          <p:cNvSpPr/>
          <p:nvPr/>
        </p:nvSpPr>
        <p:spPr>
          <a:xfrm>
            <a:off x="4492981" y="2988326"/>
            <a:ext cx="146050" cy="133932"/>
          </a:xfrm>
          <a:prstGeom prst="ellipse">
            <a:avLst/>
          </a:prstGeom>
          <a:solidFill>
            <a:srgbClr val="FFFF00"/>
          </a:solidFill>
          <a:ln w="126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tabLst/>
              <a:defRPr/>
            </a:pPr>
            <a:endParaRPr kumimoji="0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" name="Google Shape;657;p11"/>
          <p:cNvSpPr/>
          <p:nvPr/>
        </p:nvSpPr>
        <p:spPr>
          <a:xfrm>
            <a:off x="5348118" y="2995095"/>
            <a:ext cx="146050" cy="133932"/>
          </a:xfrm>
          <a:prstGeom prst="ellipse">
            <a:avLst/>
          </a:prstGeom>
          <a:solidFill>
            <a:srgbClr val="FFFF00"/>
          </a:solidFill>
          <a:ln w="126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tabLst/>
              <a:defRPr/>
            </a:pPr>
            <a:endParaRPr kumimoji="0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" name="Google Shape;657;p11"/>
          <p:cNvSpPr/>
          <p:nvPr/>
        </p:nvSpPr>
        <p:spPr>
          <a:xfrm>
            <a:off x="5572493" y="3007652"/>
            <a:ext cx="146050" cy="133932"/>
          </a:xfrm>
          <a:prstGeom prst="ellipse">
            <a:avLst/>
          </a:prstGeom>
          <a:solidFill>
            <a:srgbClr val="FFFF00"/>
          </a:solidFill>
          <a:ln w="126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tabLst/>
              <a:defRPr/>
            </a:pPr>
            <a:endParaRPr kumimoji="0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1" name="文字方塊 100"/>
          <p:cNvSpPr txBox="1"/>
          <p:nvPr/>
        </p:nvSpPr>
        <p:spPr>
          <a:xfrm>
            <a:off x="5284295" y="2286279"/>
            <a:ext cx="5642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t>Ship 3pcs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sz="1000" kern="1200" noProof="0" dirty="0">
                <a:solidFill>
                  <a:schemeClr val="tx1"/>
                </a:solidFill>
                <a:latin typeface="Calibri"/>
                <a:ea typeface="新細明體" panose="02020500000000000000" pitchFamily="18" charset="-120"/>
                <a:cs typeface="+mn-cs"/>
              </a:rPr>
              <a:t>sample</a:t>
            </a:r>
            <a:r>
              <a:rPr kumimoji="0" lang="en-US" altLang="zh-TW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t>To ALT</a:t>
            </a:r>
          </a:p>
        </p:txBody>
      </p:sp>
      <p:sp>
        <p:nvSpPr>
          <p:cNvPr id="103" name="Google Shape;657;p11"/>
          <p:cNvSpPr/>
          <p:nvPr/>
        </p:nvSpPr>
        <p:spPr>
          <a:xfrm>
            <a:off x="6013239" y="3000253"/>
            <a:ext cx="146050" cy="133932"/>
          </a:xfrm>
          <a:prstGeom prst="ellipse">
            <a:avLst/>
          </a:prstGeom>
          <a:solidFill>
            <a:srgbClr val="FFFF00"/>
          </a:solidFill>
          <a:ln w="126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tabLst/>
              <a:defRPr/>
            </a:pPr>
            <a:endParaRPr kumimoji="0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" name="文字方塊 103"/>
          <p:cNvSpPr txBox="1"/>
          <p:nvPr/>
        </p:nvSpPr>
        <p:spPr>
          <a:xfrm>
            <a:off x="5705440" y="2114610"/>
            <a:ext cx="54407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t>Buy</a:t>
            </a:r>
            <a:endParaRPr lang="en-US" altLang="zh-TW" sz="800" kern="1200" dirty="0">
              <a:solidFill>
                <a:srgbClr val="0000FF"/>
              </a:solidFill>
              <a:latin typeface="Calibri"/>
              <a:ea typeface="新細明體" panose="02020500000000000000" pitchFamily="18" charset="-120"/>
              <a:cs typeface="+mn-cs"/>
            </a:endParaRPr>
          </a:p>
          <a:p>
            <a:pPr lvl="0">
              <a:buClrTx/>
              <a:defRPr/>
            </a:pPr>
            <a:r>
              <a:rPr lang="en-US" altLang="zh-TW" sz="800" dirty="0">
                <a:solidFill>
                  <a:srgbClr val="0000FF"/>
                </a:solidFill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  <a:sym typeface="Calibri" panose="020F0502020204030204"/>
              </a:rPr>
              <a:t>Motor</a:t>
            </a:r>
          </a:p>
          <a:p>
            <a:pPr lvl="0">
              <a:buClrTx/>
              <a:defRPr/>
            </a:pPr>
            <a:r>
              <a:rPr lang="en-US" altLang="zh-TW" sz="800" dirty="0" err="1">
                <a:solidFill>
                  <a:srgbClr val="0000FF"/>
                </a:solidFill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  <a:sym typeface="Calibri" panose="020F0502020204030204"/>
              </a:rPr>
              <a:t>Comm</a:t>
            </a:r>
            <a:endParaRPr lang="en-US" altLang="zh-TW" sz="800" dirty="0">
              <a:solidFill>
                <a:srgbClr val="0000FF"/>
              </a:solidFill>
              <a:latin typeface="Calibri" panose="020F0502020204030204" pitchFamily="34" charset="0"/>
              <a:ea typeface="Calibri" panose="020F0502020204030204"/>
              <a:cs typeface="Calibri" panose="020F0502020204030204" pitchFamily="34" charset="0"/>
              <a:sym typeface="Calibri" panose="020F0502020204030204"/>
            </a:endParaRPr>
          </a:p>
          <a:p>
            <a:pPr lvl="0">
              <a:buClrTx/>
              <a:defRPr/>
            </a:pPr>
            <a:r>
              <a:rPr lang="en-US" altLang="zh-TW" sz="800" kern="1200" dirty="0">
                <a:solidFill>
                  <a:srgbClr val="0000FF"/>
                </a:solidFill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  <a:sym typeface="Calibri" panose="020F0502020204030204"/>
              </a:rPr>
              <a:t>Sample</a:t>
            </a:r>
          </a:p>
          <a:p>
            <a:pPr lvl="0">
              <a:buClrTx/>
              <a:defRPr/>
            </a:pPr>
            <a:r>
              <a:rPr kumimoji="0" lang="en-US" altLang="zh-TW" sz="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  <a:sym typeface="Calibri" panose="020F0502020204030204"/>
              </a:rPr>
              <a:t>For </a:t>
            </a:r>
          </a:p>
          <a:p>
            <a:pPr lvl="0">
              <a:buClrTx/>
              <a:defRPr/>
            </a:pPr>
            <a:r>
              <a:rPr kumimoji="0" lang="en-US" altLang="zh-TW" sz="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  <a:sym typeface="Calibri" panose="020F0502020204030204"/>
              </a:rPr>
              <a:t>control</a:t>
            </a:r>
          </a:p>
          <a:p>
            <a:pPr lvl="0">
              <a:buClrTx/>
              <a:defRPr/>
            </a:pPr>
            <a:r>
              <a:rPr lang="en-US" altLang="zh-TW" sz="800" kern="1200" dirty="0">
                <a:solidFill>
                  <a:srgbClr val="0000FF"/>
                </a:solidFill>
                <a:latin typeface="Calibri" panose="020F0502020204030204" pitchFamily="34" charset="0"/>
                <a:ea typeface="新細明體" panose="02020500000000000000" pitchFamily="18" charset="-120"/>
                <a:cs typeface="Calibri" panose="020F0502020204030204" pitchFamily="34" charset="0"/>
                <a:sym typeface="Calibri" panose="020F0502020204030204"/>
              </a:rPr>
              <a:t>run</a:t>
            </a:r>
            <a:endParaRPr kumimoji="0" lang="zh-TW" altLang="en-US" sz="800" b="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105" name="Google Shape;657;p11"/>
          <p:cNvSpPr/>
          <p:nvPr/>
        </p:nvSpPr>
        <p:spPr>
          <a:xfrm>
            <a:off x="5311029" y="4386837"/>
            <a:ext cx="146050" cy="133932"/>
          </a:xfrm>
          <a:prstGeom prst="ellipse">
            <a:avLst/>
          </a:prstGeom>
          <a:solidFill>
            <a:srgbClr val="FFFF00"/>
          </a:solidFill>
          <a:ln w="126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tabLst/>
              <a:defRPr/>
            </a:pPr>
            <a:endParaRPr kumimoji="0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085575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4_Office 佈景主題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2454</TotalTime>
  <Words>396</Words>
  <Application>Microsoft Office PowerPoint</Application>
  <PresentationFormat>寬螢幕</PresentationFormat>
  <Paragraphs>524</Paragraphs>
  <Slides>2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2</vt:i4>
      </vt:variant>
      <vt:variant>
        <vt:lpstr>投影片標題</vt:lpstr>
      </vt:variant>
      <vt:variant>
        <vt:i4>2</vt:i4>
      </vt:variant>
    </vt:vector>
  </HeadingPairs>
  <TitlesOfParts>
    <vt:vector size="9" baseType="lpstr">
      <vt:lpstr>Yu Gothic</vt:lpstr>
      <vt:lpstr>新細明體</vt:lpstr>
      <vt:lpstr>Arial</vt:lpstr>
      <vt:lpstr>Calibri</vt:lpstr>
      <vt:lpstr>Wingdings</vt:lpstr>
      <vt:lpstr>Office 佈景主題</vt:lpstr>
      <vt:lpstr>4_Office 佈景主題</vt:lpstr>
      <vt:lpstr>PowerPoint 簡報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許世欣</dc:creator>
  <cp:lastModifiedBy>呂泰民</cp:lastModifiedBy>
  <cp:revision>208</cp:revision>
  <dcterms:modified xsi:type="dcterms:W3CDTF">2022-03-07T02:23:20Z</dcterms:modified>
</cp:coreProperties>
</file>